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0.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2.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3.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5.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8.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9.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0.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2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2.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23.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428" r:id="rId5"/>
    <p:sldId id="259" r:id="rId6"/>
    <p:sldId id="403" r:id="rId7"/>
    <p:sldId id="404" r:id="rId8"/>
    <p:sldId id="405" r:id="rId9"/>
    <p:sldId id="413" r:id="rId10"/>
    <p:sldId id="406" r:id="rId11"/>
    <p:sldId id="407" r:id="rId12"/>
    <p:sldId id="414" r:id="rId13"/>
    <p:sldId id="408" r:id="rId14"/>
    <p:sldId id="415" r:id="rId15"/>
    <p:sldId id="429" r:id="rId16"/>
    <p:sldId id="430" r:id="rId17"/>
    <p:sldId id="431" r:id="rId18"/>
    <p:sldId id="411" r:id="rId19"/>
    <p:sldId id="412" r:id="rId20"/>
    <p:sldId id="432" r:id="rId21"/>
    <p:sldId id="339" r:id="rId22"/>
    <p:sldId id="419" r:id="rId23"/>
    <p:sldId id="420" r:id="rId24"/>
    <p:sldId id="422" r:id="rId25"/>
    <p:sldId id="423" r:id="rId26"/>
    <p:sldId id="424" r:id="rId27"/>
    <p:sldId id="426" r:id="rId28"/>
    <p:sldId id="311" r:id="rId29"/>
    <p:sldId id="427" r:id="rId30"/>
    <p:sldId id="30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5"/>
    <a:srgbClr val="997AD8"/>
    <a:srgbClr val="007A37"/>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8674" autoAdjust="0"/>
  </p:normalViewPr>
  <p:slideViewPr>
    <p:cSldViewPr snapToGrid="0">
      <p:cViewPr varScale="1">
        <p:scale>
          <a:sx n="79" d="100"/>
          <a:sy n="79" d="100"/>
        </p:scale>
        <p:origin x="60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52367-5D7A-49D3-8D5E-B4D4B0FAD94E}" type="datetimeFigureOut">
              <a:rPr lang="en-US" smtClean="0"/>
              <a:t>11/30/2017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B162F-83BF-48EF-9CA3-91D9272004CE}" type="slidenum">
              <a:rPr lang="en-US" smtClean="0"/>
              <a:t>‹N°›</a:t>
            </a:fld>
            <a:endParaRPr lang="en-US" dirty="0"/>
          </a:p>
        </p:txBody>
      </p:sp>
    </p:spTree>
    <p:extLst>
      <p:ext uri="{BB962C8B-B14F-4D97-AF65-F5344CB8AC3E}">
        <p14:creationId xmlns:p14="http://schemas.microsoft.com/office/powerpoint/2010/main" val="16099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strike="noStrike">
                <a:solidFill>
                  <a:schemeClr val="tx1"/>
                </a:solidFill>
                <a:latin typeface="+mn-lt"/>
                <a:ea typeface="+mn-ea"/>
                <a:cs typeface="+mn-cs"/>
              </a:rPr>
              <a:t>Les augmentations et les bonus pour 15 employés et plus ainsi que les cartes-cadeaux devraient être traités à l’aide de l’outil Comp Request.</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4</a:t>
            </a:fld>
            <a:endParaRPr lang="en-US"/>
          </a:p>
        </p:txBody>
      </p:sp>
    </p:spTree>
    <p:extLst>
      <p:ext uri="{BB962C8B-B14F-4D97-AF65-F5344CB8AC3E}">
        <p14:creationId xmlns:p14="http://schemas.microsoft.com/office/powerpoint/2010/main" val="138269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dirty="0">
                <a:solidFill>
                  <a:schemeClr val="tx1"/>
                </a:solidFill>
                <a:latin typeface="+mn-lt"/>
                <a:ea typeface="+mn-ea"/>
                <a:cs typeface="+mn-cs"/>
              </a:rPr>
              <a:t>Cliquez sur l’icône </a:t>
            </a:r>
            <a:r>
              <a:rPr lang="fr-CA" sz="1200" b="1" dirty="0" err="1">
                <a:solidFill>
                  <a:schemeClr val="tx1"/>
                </a:solidFill>
                <a:latin typeface="+mn-lt"/>
                <a:ea typeface="+mn-ea"/>
                <a:cs typeface="+mn-cs"/>
              </a:rPr>
              <a:t>Edit</a:t>
            </a:r>
            <a:r>
              <a:rPr lang="fr-CA" sz="1200" b="1" dirty="0">
                <a:solidFill>
                  <a:schemeClr val="tx1"/>
                </a:solidFill>
                <a:latin typeface="+mn-lt"/>
                <a:ea typeface="+mn-ea"/>
                <a:cs typeface="+mn-cs"/>
              </a:rPr>
              <a:t> </a:t>
            </a:r>
            <a:r>
              <a:rPr lang="fr-CA" sz="1200" dirty="0">
                <a:solidFill>
                  <a:schemeClr val="tx1"/>
                </a:solidFill>
                <a:latin typeface="+mn-lt"/>
                <a:ea typeface="+mn-ea"/>
                <a:cs typeface="+mn-cs"/>
              </a:rPr>
              <a:t> dans la section </a:t>
            </a:r>
            <a:r>
              <a:rPr lang="fr-CA" sz="1200" b="1" dirty="0">
                <a:solidFill>
                  <a:schemeClr val="tx1"/>
                </a:solidFill>
                <a:latin typeface="+mn-lt"/>
                <a:ea typeface="+mn-ea"/>
                <a:cs typeface="+mn-cs"/>
              </a:rPr>
              <a:t>Effective Date &amp; Reason </a:t>
            </a:r>
            <a:r>
              <a:rPr lang="fr-CA" sz="1200" dirty="0">
                <a:solidFill>
                  <a:schemeClr val="tx1"/>
                </a:solidFill>
                <a:latin typeface="+mn-lt"/>
                <a:ea typeface="+mn-ea"/>
                <a:cs typeface="+mn-cs"/>
              </a:rPr>
              <a:t>de cette page. Entrez la date d'entrée en vigueur du changement dans le champ </a:t>
            </a:r>
            <a:r>
              <a:rPr lang="fr-CA" sz="1200" b="1" dirty="0">
                <a:solidFill>
                  <a:schemeClr val="tx1"/>
                </a:solidFill>
                <a:latin typeface="+mn-lt"/>
                <a:ea typeface="+mn-ea"/>
                <a:cs typeface="+mn-cs"/>
              </a:rPr>
              <a:t>Effective Date </a:t>
            </a:r>
            <a:r>
              <a:rPr lang="fr-CA" sz="1200" dirty="0">
                <a:solidFill>
                  <a:schemeClr val="tx1"/>
                </a:solidFill>
                <a:latin typeface="+mn-lt"/>
                <a:ea typeface="+mn-ea"/>
                <a:cs typeface="+mn-cs"/>
              </a:rPr>
              <a:t>ainsi que la raison du changement de taux incitatif dans le champ </a:t>
            </a:r>
            <a:r>
              <a:rPr lang="fr-CA" sz="1200" b="1" dirty="0">
                <a:solidFill>
                  <a:schemeClr val="tx1"/>
                </a:solidFill>
                <a:latin typeface="+mn-lt"/>
                <a:ea typeface="+mn-ea"/>
                <a:cs typeface="+mn-cs"/>
              </a:rPr>
              <a:t>Reason</a:t>
            </a:r>
            <a:r>
              <a:rPr lang="fr-CA" sz="1200" dirty="0">
                <a:solidFill>
                  <a:schemeClr val="tx1"/>
                </a:solidFill>
                <a:latin typeface="+mn-lt"/>
                <a:ea typeface="+mn-ea"/>
                <a:cs typeface="+mn-cs"/>
              </a:rPr>
              <a:t>. Cliquez sur l’icône </a:t>
            </a:r>
            <a:r>
              <a:rPr lang="fr-CA" sz="1200" b="1" dirty="0">
                <a:solidFill>
                  <a:schemeClr val="tx1"/>
                </a:solidFill>
                <a:latin typeface="+mn-lt"/>
                <a:ea typeface="+mn-ea"/>
                <a:cs typeface="+mn-cs"/>
              </a:rPr>
              <a:t>Save </a:t>
            </a:r>
            <a:r>
              <a:rPr lang="fr-CA" sz="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C6FB162F-83BF-48EF-9CA3-91D9272004CE}" type="slidenum">
              <a:rPr lang="en-US" smtClean="0"/>
              <a:t>14</a:t>
            </a:fld>
            <a:endParaRPr lang="en-US"/>
          </a:p>
        </p:txBody>
      </p:sp>
    </p:spTree>
    <p:extLst>
      <p:ext uri="{BB962C8B-B14F-4D97-AF65-F5344CB8AC3E}">
        <p14:creationId xmlns:p14="http://schemas.microsoft.com/office/powerpoint/2010/main" val="20961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latin typeface="+mn-lt"/>
                <a:ea typeface="+mn-ea"/>
                <a:cs typeface="+mn-cs"/>
              </a:rPr>
              <a:t>Commencez par vérifier les informations contenues dans la section </a:t>
            </a:r>
            <a:r>
              <a:rPr lang="fr-CA" sz="1200" b="1" dirty="0">
                <a:solidFill>
                  <a:schemeClr val="tx1"/>
                </a:solidFill>
                <a:latin typeface="+mn-lt"/>
                <a:ea typeface="+mn-ea"/>
                <a:cs typeface="+mn-cs"/>
              </a:rPr>
              <a:t>Guidelines</a:t>
            </a:r>
            <a:r>
              <a:rPr lang="fr-CA" sz="1200" dirty="0">
                <a:solidFill>
                  <a:schemeClr val="tx1"/>
                </a:solidFill>
                <a:latin typeface="+mn-lt"/>
                <a:ea typeface="+mn-ea"/>
                <a:cs typeface="+mn-cs"/>
              </a:rPr>
              <a:t> de la page. « </a:t>
            </a:r>
            <a:r>
              <a:rPr lang="fr-CA" sz="1200" b="1" dirty="0">
                <a:solidFill>
                  <a:schemeClr val="tx1"/>
                </a:solidFill>
                <a:latin typeface="+mn-lt"/>
                <a:ea typeface="+mn-ea"/>
                <a:cs typeface="+mn-cs"/>
              </a:rPr>
              <a:t>Daily Grade Profile</a:t>
            </a:r>
            <a:r>
              <a:rPr lang="fr-CA" sz="1200" dirty="0">
                <a:solidFill>
                  <a:schemeClr val="tx1"/>
                </a:solidFill>
                <a:latin typeface="+mn-lt"/>
                <a:ea typeface="+mn-ea"/>
                <a:cs typeface="+mn-cs"/>
              </a:rPr>
              <a:t> » devrait apparaitre dans le champ </a:t>
            </a:r>
            <a:r>
              <a:rPr lang="fr-CA" sz="1200" b="1" dirty="0">
                <a:solidFill>
                  <a:schemeClr val="tx1"/>
                </a:solidFill>
                <a:latin typeface="+mn-lt"/>
                <a:ea typeface="+mn-ea"/>
                <a:cs typeface="+mn-cs"/>
              </a:rPr>
              <a:t>Grade Profile </a:t>
            </a:r>
            <a:r>
              <a:rPr lang="fr-CA" sz="1200" dirty="0">
                <a:solidFill>
                  <a:schemeClr val="tx1"/>
                </a:solidFill>
                <a:latin typeface="+mn-lt"/>
                <a:ea typeface="+mn-ea"/>
                <a:cs typeface="+mn-cs"/>
              </a:rPr>
              <a:t>pour un changement de taux incitatif.</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15</a:t>
            </a:fld>
            <a:endParaRPr lang="en-US"/>
          </a:p>
        </p:txBody>
      </p:sp>
    </p:spTree>
    <p:extLst>
      <p:ext uri="{BB962C8B-B14F-4D97-AF65-F5344CB8AC3E}">
        <p14:creationId xmlns:p14="http://schemas.microsoft.com/office/powerpoint/2010/main" val="345345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latin typeface="+mn-lt"/>
                <a:ea typeface="+mn-ea"/>
                <a:cs typeface="+mn-cs"/>
              </a:rPr>
              <a:t>Faites défiler vers le bas jusqu’à la section </a:t>
            </a:r>
            <a:r>
              <a:rPr lang="fr-CA" sz="1200" b="1" dirty="0" err="1">
                <a:solidFill>
                  <a:schemeClr val="tx1"/>
                </a:solidFill>
                <a:latin typeface="+mn-lt"/>
                <a:ea typeface="+mn-ea"/>
                <a:cs typeface="+mn-cs"/>
              </a:rPr>
              <a:t>Hourly</a:t>
            </a:r>
            <a:r>
              <a:rPr lang="fr-CA" sz="1200" dirty="0">
                <a:solidFill>
                  <a:schemeClr val="tx1"/>
                </a:solidFill>
                <a:latin typeface="+mn-lt"/>
                <a:ea typeface="+mn-ea"/>
                <a:cs typeface="+mn-cs"/>
              </a:rPr>
              <a:t> de la page. Modifiez le taux horaire en cliquant sur l’icône </a:t>
            </a:r>
            <a:r>
              <a:rPr lang="fr-CA" sz="1200" b="1" dirty="0" err="1">
                <a:solidFill>
                  <a:schemeClr val="tx1"/>
                </a:solidFill>
                <a:latin typeface="+mn-lt"/>
                <a:ea typeface="+mn-ea"/>
                <a:cs typeface="+mn-cs"/>
              </a:rPr>
              <a:t>Edit</a:t>
            </a:r>
            <a:r>
              <a:rPr lang="fr-CA" sz="1200" dirty="0">
                <a:solidFill>
                  <a:schemeClr val="tx1"/>
                </a:solidFill>
                <a:latin typeface="+mn-lt"/>
                <a:ea typeface="+mn-ea"/>
                <a:cs typeface="+mn-cs"/>
              </a:rPr>
              <a:t>.  Entrez le nouveau taux horaire dans le champ </a:t>
            </a:r>
            <a:r>
              <a:rPr lang="fr-CA" sz="1200" b="1" dirty="0" err="1">
                <a:solidFill>
                  <a:schemeClr val="tx1"/>
                </a:solidFill>
                <a:latin typeface="+mn-lt"/>
                <a:ea typeface="+mn-ea"/>
                <a:cs typeface="+mn-cs"/>
              </a:rPr>
              <a:t>Amount</a:t>
            </a:r>
            <a:r>
              <a:rPr lang="fr-CA" sz="1200" dirty="0">
                <a:solidFill>
                  <a:schemeClr val="tx1"/>
                </a:solidFill>
                <a:latin typeface="+mn-lt"/>
                <a:ea typeface="+mn-ea"/>
                <a:cs typeface="+mn-cs"/>
              </a:rPr>
              <a:t>. Assurez-vous que « </a:t>
            </a:r>
            <a:r>
              <a:rPr lang="fr-CA" sz="1200" b="1" dirty="0" err="1">
                <a:solidFill>
                  <a:schemeClr val="tx1"/>
                </a:solidFill>
                <a:latin typeface="+mn-lt"/>
                <a:ea typeface="+mn-ea"/>
                <a:cs typeface="+mn-cs"/>
              </a:rPr>
              <a:t>Hourly</a:t>
            </a:r>
            <a:r>
              <a:rPr lang="fr-CA" sz="1200" dirty="0">
                <a:solidFill>
                  <a:schemeClr val="tx1"/>
                </a:solidFill>
                <a:latin typeface="+mn-lt"/>
                <a:ea typeface="+mn-ea"/>
                <a:cs typeface="+mn-cs"/>
              </a:rPr>
              <a:t> » est sélectionné dans le champ </a:t>
            </a:r>
            <a:r>
              <a:rPr lang="fr-CA" sz="1200" b="1" dirty="0">
                <a:solidFill>
                  <a:schemeClr val="tx1"/>
                </a:solidFill>
                <a:latin typeface="+mn-lt"/>
                <a:ea typeface="+mn-ea"/>
                <a:cs typeface="+mn-cs"/>
              </a:rPr>
              <a:t>Frequency</a:t>
            </a:r>
            <a:r>
              <a:rPr lang="fr-CA" sz="1200" dirty="0">
                <a:solidFill>
                  <a:schemeClr val="tx1"/>
                </a:solidFill>
                <a:latin typeface="+mn-lt"/>
                <a:ea typeface="+mn-ea"/>
                <a:cs typeface="+mn-cs"/>
              </a:rPr>
              <a:t>. La différence du taux horaire s'affiche dans les champs </a:t>
            </a:r>
            <a:r>
              <a:rPr lang="fr-CA" sz="1200" b="1" dirty="0" err="1">
                <a:solidFill>
                  <a:schemeClr val="tx1"/>
                </a:solidFill>
                <a:latin typeface="+mn-lt"/>
                <a:ea typeface="+mn-ea"/>
                <a:cs typeface="+mn-cs"/>
              </a:rPr>
              <a:t>Amount</a:t>
            </a:r>
            <a:r>
              <a:rPr lang="fr-CA" sz="1200" b="1" dirty="0">
                <a:solidFill>
                  <a:schemeClr val="tx1"/>
                </a:solidFill>
                <a:latin typeface="+mn-lt"/>
                <a:ea typeface="+mn-ea"/>
                <a:cs typeface="+mn-cs"/>
              </a:rPr>
              <a:t> Change </a:t>
            </a:r>
            <a:r>
              <a:rPr lang="fr-CA" sz="1200" dirty="0">
                <a:solidFill>
                  <a:schemeClr val="tx1"/>
                </a:solidFill>
                <a:latin typeface="+mn-lt"/>
                <a:ea typeface="+mn-ea"/>
                <a:cs typeface="+mn-cs"/>
              </a:rPr>
              <a:t>et </a:t>
            </a:r>
            <a:r>
              <a:rPr lang="fr-CA" sz="1200" b="1" dirty="0">
                <a:solidFill>
                  <a:schemeClr val="tx1"/>
                </a:solidFill>
                <a:latin typeface="+mn-lt"/>
                <a:ea typeface="+mn-ea"/>
                <a:cs typeface="+mn-cs"/>
              </a:rPr>
              <a:t>Percentage Change</a:t>
            </a:r>
            <a:r>
              <a:rPr lang="fr-CA" sz="1200" dirty="0">
                <a:solidFill>
                  <a:schemeClr val="tx1"/>
                </a:solidFill>
                <a:latin typeface="+mn-lt"/>
                <a:ea typeface="+mn-ea"/>
                <a:cs typeface="+mn-cs"/>
              </a:rPr>
              <a:t>. Une fois toutes les modifications faites, cliquez sur l’icône </a:t>
            </a:r>
            <a:r>
              <a:rPr lang="fr-CA" sz="1200" b="1" dirty="0">
                <a:solidFill>
                  <a:schemeClr val="tx1"/>
                </a:solidFill>
                <a:latin typeface="+mn-lt"/>
                <a:ea typeface="+mn-ea"/>
                <a:cs typeface="+mn-cs"/>
              </a:rPr>
              <a:t>Save</a:t>
            </a:r>
            <a:r>
              <a:rPr lang="fr-CA" sz="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16</a:t>
            </a:fld>
            <a:endParaRPr lang="en-US"/>
          </a:p>
        </p:txBody>
      </p:sp>
    </p:spTree>
    <p:extLst>
      <p:ext uri="{BB962C8B-B14F-4D97-AF65-F5344CB8AC3E}">
        <p14:creationId xmlns:p14="http://schemas.microsoft.com/office/powerpoint/2010/main" val="276099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Parce que le montant par unité ne change pas et demeure à 0.01, aucune modification n'est habituellement nécessaire dans la section </a:t>
            </a:r>
            <a:r>
              <a:rPr lang="fr-CA" b="1" dirty="0"/>
              <a:t>Unit Salary</a:t>
            </a:r>
            <a:r>
              <a:rPr lang="fr-CA" dirty="0"/>
              <a:t>. Cliquez sur </a:t>
            </a:r>
            <a:r>
              <a:rPr lang="fr-CA" b="1" dirty="0" err="1"/>
              <a:t>Submit</a:t>
            </a:r>
            <a:r>
              <a:rPr lang="fr-CA" dirty="0"/>
              <a:t>.</a:t>
            </a:r>
          </a:p>
        </p:txBody>
      </p:sp>
      <p:sp>
        <p:nvSpPr>
          <p:cNvPr id="4" name="Slide Number Placeholder 3"/>
          <p:cNvSpPr>
            <a:spLocks noGrp="1"/>
          </p:cNvSpPr>
          <p:nvPr>
            <p:ph type="sldNum" sz="quarter" idx="10"/>
          </p:nvPr>
        </p:nvSpPr>
        <p:spPr/>
        <p:txBody>
          <a:bodyPr/>
          <a:lstStyle/>
          <a:p>
            <a:fld id="{C6FB162F-83BF-48EF-9CA3-91D9272004CE}" type="slidenum">
              <a:rPr lang="en-US" smtClean="0"/>
              <a:t>17</a:t>
            </a:fld>
            <a:endParaRPr lang="en-US"/>
          </a:p>
        </p:txBody>
      </p:sp>
    </p:spTree>
    <p:extLst>
      <p:ext uri="{BB962C8B-B14F-4D97-AF65-F5344CB8AC3E}">
        <p14:creationId xmlns:p14="http://schemas.microsoft.com/office/powerpoint/2010/main" val="241720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strike="noStrike" dirty="0">
                <a:solidFill>
                  <a:schemeClr val="tx1"/>
                </a:solidFill>
                <a:latin typeface="+mn-lt"/>
                <a:ea typeface="+mn-ea"/>
                <a:cs typeface="+mn-cs"/>
              </a:rPr>
              <a:t>Une fois les modifications à la rémunération en attente d'approbation de la direction, vous pouvez en vérifier le statut à partir du profil de l'employé. Cliquez sur l’onglet </a:t>
            </a:r>
            <a:r>
              <a:rPr lang="fr-CA" sz="1200" b="1" u="none" strike="noStrike" dirty="0">
                <a:solidFill>
                  <a:schemeClr val="tx1"/>
                </a:solidFill>
                <a:latin typeface="+mn-lt"/>
                <a:ea typeface="+mn-ea"/>
                <a:cs typeface="+mn-cs"/>
              </a:rPr>
              <a:t>Job </a:t>
            </a:r>
            <a:r>
              <a:rPr lang="fr-CA" sz="1200" u="none" strike="noStrike" dirty="0">
                <a:solidFill>
                  <a:schemeClr val="tx1"/>
                </a:solidFill>
                <a:latin typeface="+mn-lt"/>
                <a:ea typeface="+mn-ea"/>
                <a:cs typeface="+mn-cs"/>
              </a:rPr>
              <a:t> puis sur le sous-onglet </a:t>
            </a:r>
            <a:r>
              <a:rPr lang="fr-CA" sz="1200" b="1" u="none" strike="noStrike" dirty="0" err="1">
                <a:solidFill>
                  <a:schemeClr val="tx1"/>
                </a:solidFill>
                <a:latin typeface="+mn-lt"/>
                <a:ea typeface="+mn-ea"/>
                <a:cs typeface="+mn-cs"/>
              </a:rPr>
              <a:t>Worker</a:t>
            </a:r>
            <a:r>
              <a:rPr lang="fr-CA" sz="1200" b="1" u="none" strike="noStrike" dirty="0">
                <a:solidFill>
                  <a:schemeClr val="tx1"/>
                </a:solidFill>
                <a:latin typeface="+mn-lt"/>
                <a:ea typeface="+mn-ea"/>
                <a:cs typeface="+mn-cs"/>
              </a:rPr>
              <a:t> </a:t>
            </a:r>
            <a:r>
              <a:rPr lang="fr-CA" sz="1200" b="1" u="none" strike="noStrike" dirty="0" err="1">
                <a:solidFill>
                  <a:schemeClr val="tx1"/>
                </a:solidFill>
                <a:latin typeface="+mn-lt"/>
                <a:ea typeface="+mn-ea"/>
                <a:cs typeface="+mn-cs"/>
              </a:rPr>
              <a:t>History</a:t>
            </a:r>
            <a:r>
              <a:rPr lang="fr-CA" sz="1200" b="1" u="none" strike="noStrike" dirty="0">
                <a:solidFill>
                  <a:schemeClr val="tx1"/>
                </a:solidFill>
                <a:latin typeface="+mn-lt"/>
                <a:ea typeface="+mn-ea"/>
                <a:cs typeface="+mn-cs"/>
              </a:rPr>
              <a:t> </a:t>
            </a:r>
            <a:r>
              <a:rPr lang="fr-CA" sz="1200" u="none" strike="noStrike" dirty="0">
                <a:solidFill>
                  <a:schemeClr val="tx1"/>
                </a:solidFill>
                <a:latin typeface="+mn-lt"/>
                <a:ea typeface="+mn-ea"/>
                <a:cs typeface="+mn-cs"/>
              </a:rPr>
              <a:t>. Cherchez l’événement </a:t>
            </a:r>
            <a:r>
              <a:rPr lang="fr-CA" sz="1200" b="1" u="none" strike="noStrike" dirty="0">
                <a:solidFill>
                  <a:schemeClr val="tx1"/>
                </a:solidFill>
                <a:latin typeface="+mn-lt"/>
                <a:ea typeface="+mn-ea"/>
                <a:cs typeface="+mn-cs"/>
              </a:rPr>
              <a:t>Compensation Change </a:t>
            </a:r>
            <a:r>
              <a:rPr lang="fr-CA" sz="1200" u="none" strike="noStrike" dirty="0">
                <a:solidFill>
                  <a:schemeClr val="tx1"/>
                </a:solidFill>
                <a:latin typeface="+mn-lt"/>
                <a:ea typeface="+mn-ea"/>
                <a:cs typeface="+mn-cs"/>
              </a:rPr>
              <a:t>dans la colonne </a:t>
            </a:r>
            <a:r>
              <a:rPr lang="fr-CA" sz="1200" b="1" u="none" strike="noStrike" dirty="0">
                <a:solidFill>
                  <a:schemeClr val="tx1"/>
                </a:solidFill>
                <a:latin typeface="+mn-lt"/>
                <a:ea typeface="+mn-ea"/>
                <a:cs typeface="+mn-cs"/>
              </a:rPr>
              <a:t>Business Process </a:t>
            </a:r>
            <a:r>
              <a:rPr lang="fr-CA" sz="1200" u="none" strike="noStrike" dirty="0">
                <a:solidFill>
                  <a:schemeClr val="tx1"/>
                </a:solidFill>
                <a:latin typeface="+mn-lt"/>
                <a:ea typeface="+mn-ea"/>
                <a:cs typeface="+mn-cs"/>
              </a:rPr>
              <a:t>et cliquez dessus.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18</a:t>
            </a:fld>
            <a:endParaRPr lang="en-US"/>
          </a:p>
        </p:txBody>
      </p:sp>
    </p:spTree>
    <p:extLst>
      <p:ext uri="{BB962C8B-B14F-4D97-AF65-F5344CB8AC3E}">
        <p14:creationId xmlns:p14="http://schemas.microsoft.com/office/powerpoint/2010/main" val="159154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strike="noStrike" dirty="0">
                <a:solidFill>
                  <a:schemeClr val="tx1"/>
                </a:solidFill>
                <a:latin typeface="+mn-lt"/>
                <a:ea typeface="+mn-ea"/>
                <a:cs typeface="+mn-cs"/>
              </a:rPr>
              <a:t>L’affichage de la page </a:t>
            </a:r>
            <a:r>
              <a:rPr lang="fr-CA" sz="1200" b="1" u="none" strike="noStrike" dirty="0" err="1">
                <a:solidFill>
                  <a:schemeClr val="tx1"/>
                </a:solidFill>
                <a:latin typeface="+mn-lt"/>
                <a:ea typeface="+mn-ea"/>
                <a:cs typeface="+mn-cs"/>
              </a:rPr>
              <a:t>View</a:t>
            </a:r>
            <a:r>
              <a:rPr lang="fr-CA" sz="1200" b="1" u="none" strike="noStrike" dirty="0">
                <a:solidFill>
                  <a:schemeClr val="tx1"/>
                </a:solidFill>
                <a:latin typeface="+mn-lt"/>
                <a:ea typeface="+mn-ea"/>
                <a:cs typeface="+mn-cs"/>
              </a:rPr>
              <a:t> </a:t>
            </a:r>
            <a:r>
              <a:rPr lang="fr-CA" sz="1200" b="1" u="none" strike="noStrike" dirty="0" err="1">
                <a:solidFill>
                  <a:schemeClr val="tx1"/>
                </a:solidFill>
                <a:latin typeface="+mn-lt"/>
                <a:ea typeface="+mn-ea"/>
                <a:cs typeface="+mn-cs"/>
              </a:rPr>
              <a:t>Event</a:t>
            </a:r>
            <a:r>
              <a:rPr lang="fr-CA" sz="1200" b="1" u="none" strike="noStrike" dirty="0">
                <a:solidFill>
                  <a:schemeClr val="tx1"/>
                </a:solidFill>
                <a:latin typeface="+mn-lt"/>
                <a:ea typeface="+mn-ea"/>
                <a:cs typeface="+mn-cs"/>
              </a:rPr>
              <a:t> </a:t>
            </a:r>
            <a:r>
              <a:rPr lang="fr-CA" sz="1200" u="none" strike="noStrike" dirty="0">
                <a:solidFill>
                  <a:schemeClr val="tx1"/>
                </a:solidFill>
                <a:latin typeface="+mn-lt"/>
                <a:ea typeface="+mn-ea"/>
                <a:cs typeface="+mn-cs"/>
              </a:rPr>
              <a:t>vous permet de voir les détails et les processus associés au changement de rémunération. Cliquez sur l’onglet </a:t>
            </a:r>
            <a:r>
              <a:rPr lang="fr-CA" sz="1200" b="1" u="none" strike="noStrike" dirty="0">
                <a:solidFill>
                  <a:schemeClr val="tx1"/>
                </a:solidFill>
                <a:latin typeface="+mn-lt"/>
                <a:ea typeface="+mn-ea"/>
                <a:cs typeface="+mn-cs"/>
              </a:rPr>
              <a:t>Process </a:t>
            </a:r>
            <a:r>
              <a:rPr lang="fr-CA" sz="1200" u="none" strike="noStrike" dirty="0">
                <a:solidFill>
                  <a:schemeClr val="tx1"/>
                </a:solidFill>
                <a:latin typeface="+mn-lt"/>
                <a:ea typeface="+mn-ea"/>
                <a:cs typeface="+mn-cs"/>
              </a:rPr>
              <a:t>pour vérifier le statut de la modification et la personne responsable. Pour voir les étapes non-complétées du processus, cliquez sur le bouton </a:t>
            </a:r>
            <a:r>
              <a:rPr lang="fr-CA" sz="1200" b="1" u="none" strike="noStrike" dirty="0" err="1">
                <a:solidFill>
                  <a:schemeClr val="tx1"/>
                </a:solidFill>
                <a:latin typeface="+mn-lt"/>
                <a:ea typeface="+mn-ea"/>
                <a:cs typeface="+mn-cs"/>
              </a:rPr>
              <a:t>Remaining</a:t>
            </a:r>
            <a:r>
              <a:rPr lang="fr-CA" sz="1200" b="1" u="none" strike="noStrike" dirty="0">
                <a:solidFill>
                  <a:schemeClr val="tx1"/>
                </a:solidFill>
                <a:latin typeface="+mn-lt"/>
                <a:ea typeface="+mn-ea"/>
                <a:cs typeface="+mn-cs"/>
              </a:rPr>
              <a:t> Process </a:t>
            </a:r>
            <a:r>
              <a:rPr lang="fr-CA" sz="1200" u="none" strike="noStrike"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19</a:t>
            </a:fld>
            <a:endParaRPr lang="en-US"/>
          </a:p>
        </p:txBody>
      </p:sp>
    </p:spTree>
    <p:extLst>
      <p:ext uri="{BB962C8B-B14F-4D97-AF65-F5344CB8AC3E}">
        <p14:creationId xmlns:p14="http://schemas.microsoft.com/office/powerpoint/2010/main" val="198724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20</a:t>
            </a:fld>
            <a:endParaRPr lang="en-US"/>
          </a:p>
        </p:txBody>
      </p:sp>
    </p:spTree>
    <p:extLst>
      <p:ext uri="{BB962C8B-B14F-4D97-AF65-F5344CB8AC3E}">
        <p14:creationId xmlns:p14="http://schemas.microsoft.com/office/powerpoint/2010/main" val="3097267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a:solidFill>
                  <a:schemeClr val="tx1"/>
                </a:solidFill>
                <a:latin typeface="+mn-lt"/>
                <a:ea typeface="+mn-ea"/>
                <a:cs typeface="+mn-cs"/>
              </a:rPr>
              <a:t>Cliquez sur le groupe de tâches </a:t>
            </a:r>
            <a:r>
              <a:rPr lang="fr-CA" sz="1200" b="1">
                <a:solidFill>
                  <a:schemeClr val="tx1"/>
                </a:solidFill>
                <a:latin typeface="+mn-lt"/>
                <a:ea typeface="+mn-ea"/>
                <a:cs typeface="+mn-cs"/>
              </a:rPr>
              <a:t>Team Time</a:t>
            </a:r>
            <a:r>
              <a:rPr lang="fr-CA" sz="1200">
                <a:solidFill>
                  <a:schemeClr val="tx1"/>
                </a:solidFill>
                <a:latin typeface="+mn-lt"/>
                <a:ea typeface="+mn-ea"/>
                <a:cs typeface="+mn-cs"/>
              </a:rPr>
              <a:t> de votre page d’accueil.  </a:t>
            </a:r>
          </a:p>
        </p:txBody>
      </p:sp>
      <p:sp>
        <p:nvSpPr>
          <p:cNvPr id="4" name="Slide Number Placeholder 3"/>
          <p:cNvSpPr>
            <a:spLocks noGrp="1"/>
          </p:cNvSpPr>
          <p:nvPr>
            <p:ph type="sldNum" sz="quarter" idx="10"/>
          </p:nvPr>
        </p:nvSpPr>
        <p:spPr/>
        <p:txBody>
          <a:bodyPr/>
          <a:lstStyle/>
          <a:p>
            <a:fld id="{C6FB162F-83BF-48EF-9CA3-91D9272004CE}" type="slidenum">
              <a:rPr lang="en-US" smtClean="0"/>
              <a:t>21</a:t>
            </a:fld>
            <a:endParaRPr lang="en-US"/>
          </a:p>
        </p:txBody>
      </p:sp>
    </p:spTree>
    <p:extLst>
      <p:ext uri="{BB962C8B-B14F-4D97-AF65-F5344CB8AC3E}">
        <p14:creationId xmlns:p14="http://schemas.microsoft.com/office/powerpoint/2010/main" val="146467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dirty="0">
                <a:solidFill>
                  <a:schemeClr val="tx1"/>
                </a:solidFill>
                <a:latin typeface="+mn-lt"/>
                <a:ea typeface="+mn-ea"/>
                <a:cs typeface="+mn-cs"/>
              </a:rPr>
              <a:t>Dans la barre de recherche, entrez la tâche « </a:t>
            </a:r>
            <a:r>
              <a:rPr lang="fr-CA" sz="1200" i="1" dirty="0" err="1">
                <a:solidFill>
                  <a:schemeClr val="tx1"/>
                </a:solidFill>
                <a:latin typeface="+mn-lt"/>
                <a:ea typeface="+mn-ea"/>
                <a:cs typeface="+mn-cs"/>
              </a:rPr>
              <a:t>request</a:t>
            </a:r>
            <a:r>
              <a:rPr lang="fr-CA" sz="1200" i="1" dirty="0">
                <a:solidFill>
                  <a:schemeClr val="tx1"/>
                </a:solidFill>
                <a:latin typeface="+mn-lt"/>
                <a:ea typeface="+mn-ea"/>
                <a:cs typeface="+mn-cs"/>
              </a:rPr>
              <a:t> one time </a:t>
            </a:r>
            <a:r>
              <a:rPr lang="fr-CA" sz="1200" i="1" dirty="0" err="1">
                <a:solidFill>
                  <a:schemeClr val="tx1"/>
                </a:solidFill>
                <a:latin typeface="+mn-lt"/>
                <a:ea typeface="+mn-ea"/>
                <a:cs typeface="+mn-cs"/>
              </a:rPr>
              <a:t>payment</a:t>
            </a:r>
            <a:r>
              <a:rPr lang="fr-CA" sz="1200" dirty="0">
                <a:solidFill>
                  <a:schemeClr val="tx1"/>
                </a:solidFill>
                <a:latin typeface="+mn-lt"/>
                <a:ea typeface="+mn-ea"/>
                <a:cs typeface="+mn-cs"/>
              </a:rPr>
              <a:t> ». Vous pouvez aussi accéder à cette tâche à partir du profil de l’employé en cliquant sur </a:t>
            </a:r>
            <a:r>
              <a:rPr lang="fr-CA" sz="1200" b="1" dirty="0">
                <a:solidFill>
                  <a:schemeClr val="tx1"/>
                </a:solidFill>
                <a:latin typeface="+mn-lt"/>
                <a:ea typeface="+mn-ea"/>
                <a:cs typeface="+mn-cs"/>
              </a:rPr>
              <a:t>Actions</a:t>
            </a:r>
            <a:r>
              <a:rPr lang="fr-CA" sz="1200" dirty="0">
                <a:solidFill>
                  <a:schemeClr val="tx1"/>
                </a:solidFill>
                <a:latin typeface="+mn-lt"/>
                <a:ea typeface="+mn-ea"/>
                <a:cs typeface="+mn-cs"/>
              </a:rPr>
              <a:t> et en passant le curseur sur </a:t>
            </a:r>
            <a:r>
              <a:rPr lang="fr-CA" sz="1200" b="1" dirty="0">
                <a:solidFill>
                  <a:schemeClr val="tx1"/>
                </a:solidFill>
                <a:latin typeface="+mn-lt"/>
                <a:ea typeface="+mn-ea"/>
                <a:cs typeface="+mn-cs"/>
              </a:rPr>
              <a:t>Compensation</a:t>
            </a:r>
            <a:r>
              <a:rPr lang="fr-CA" sz="1200" dirty="0">
                <a:solidFill>
                  <a:schemeClr val="tx1"/>
                </a:solidFill>
                <a:latin typeface="+mn-lt"/>
                <a:ea typeface="+mn-ea"/>
                <a:cs typeface="+mn-cs"/>
              </a:rPr>
              <a:t>. Cliquez sur </a:t>
            </a:r>
            <a:r>
              <a:rPr lang="fr-CA" sz="1200" b="1" dirty="0" err="1">
                <a:solidFill>
                  <a:schemeClr val="tx1"/>
                </a:solidFill>
                <a:latin typeface="+mn-lt"/>
                <a:ea typeface="+mn-ea"/>
                <a:cs typeface="+mn-cs"/>
              </a:rPr>
              <a:t>Request</a:t>
            </a:r>
            <a:r>
              <a:rPr lang="fr-CA" sz="1200" b="1" dirty="0">
                <a:solidFill>
                  <a:schemeClr val="tx1"/>
                </a:solidFill>
                <a:latin typeface="+mn-lt"/>
                <a:ea typeface="+mn-ea"/>
                <a:cs typeface="+mn-cs"/>
              </a:rPr>
              <a:t> One-Time </a:t>
            </a:r>
            <a:r>
              <a:rPr lang="fr-CA" sz="1200" b="1" dirty="0" err="1">
                <a:solidFill>
                  <a:schemeClr val="tx1"/>
                </a:solidFill>
                <a:latin typeface="+mn-lt"/>
                <a:ea typeface="+mn-ea"/>
                <a:cs typeface="+mn-cs"/>
              </a:rPr>
              <a:t>Payment</a:t>
            </a:r>
            <a:r>
              <a:rPr lang="fr-CA" sz="1200" dirty="0">
                <a:solidFill>
                  <a:schemeClr val="tx1"/>
                </a:solidFill>
                <a:latin typeface="+mn-lt"/>
                <a:ea typeface="+mn-ea"/>
                <a:cs typeface="+mn-cs"/>
              </a:rPr>
              <a:t> dans le menu déroulant. </a:t>
            </a:r>
          </a:p>
        </p:txBody>
      </p:sp>
      <p:sp>
        <p:nvSpPr>
          <p:cNvPr id="4" name="Slide Number Placeholder 3"/>
          <p:cNvSpPr>
            <a:spLocks noGrp="1"/>
          </p:cNvSpPr>
          <p:nvPr>
            <p:ph type="sldNum" sz="quarter" idx="10"/>
          </p:nvPr>
        </p:nvSpPr>
        <p:spPr/>
        <p:txBody>
          <a:bodyPr/>
          <a:lstStyle/>
          <a:p>
            <a:fld id="{C6FB162F-83BF-48EF-9CA3-91D9272004CE}" type="slidenum">
              <a:rPr lang="en-US" smtClean="0"/>
              <a:t>22</a:t>
            </a:fld>
            <a:endParaRPr lang="en-US"/>
          </a:p>
        </p:txBody>
      </p:sp>
    </p:spTree>
    <p:extLst>
      <p:ext uri="{BB962C8B-B14F-4D97-AF65-F5344CB8AC3E}">
        <p14:creationId xmlns:p14="http://schemas.microsoft.com/office/powerpoint/2010/main" val="20567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a:solidFill>
                  <a:schemeClr val="tx1"/>
                </a:solidFill>
                <a:latin typeface="+mn-lt"/>
                <a:ea typeface="+mn-ea"/>
                <a:cs typeface="+mn-cs"/>
              </a:rPr>
              <a:t>Entrez la date d'entrée en vigueur et le nom de l’employé. Assurez-vous d’entrer une date qui correspond au </a:t>
            </a:r>
            <a:r>
              <a:rPr lang="fr-CA" sz="1200" b="1">
                <a:solidFill>
                  <a:schemeClr val="tx1"/>
                </a:solidFill>
                <a:latin typeface="+mn-lt"/>
                <a:ea typeface="+mn-ea"/>
                <a:cs typeface="+mn-cs"/>
              </a:rPr>
              <a:t>vendredi précédent la date où les chèques sont versés aux employés.</a:t>
            </a:r>
          </a:p>
        </p:txBody>
      </p:sp>
      <p:sp>
        <p:nvSpPr>
          <p:cNvPr id="4" name="Slide Number Placeholder 3"/>
          <p:cNvSpPr>
            <a:spLocks noGrp="1"/>
          </p:cNvSpPr>
          <p:nvPr>
            <p:ph type="sldNum" sz="quarter" idx="10"/>
          </p:nvPr>
        </p:nvSpPr>
        <p:spPr/>
        <p:txBody>
          <a:bodyPr/>
          <a:lstStyle/>
          <a:p>
            <a:fld id="{C6FB162F-83BF-48EF-9CA3-91D9272004CE}" type="slidenum">
              <a:rPr lang="en-US" smtClean="0"/>
              <a:t>23</a:t>
            </a:fld>
            <a:endParaRPr lang="en-US"/>
          </a:p>
        </p:txBody>
      </p:sp>
    </p:spTree>
    <p:extLst>
      <p:ext uri="{BB962C8B-B14F-4D97-AF65-F5344CB8AC3E}">
        <p14:creationId xmlns:p14="http://schemas.microsoft.com/office/powerpoint/2010/main" val="46138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strike="noStrike" dirty="0">
                <a:solidFill>
                  <a:schemeClr val="tx1"/>
                </a:solidFill>
                <a:latin typeface="+mn-lt"/>
                <a:ea typeface="+mn-ea"/>
                <a:cs typeface="+mn-cs"/>
              </a:rPr>
              <a:t>À partir du profil de l’employé, cliquez sur </a:t>
            </a:r>
            <a:r>
              <a:rPr lang="fr-CA" sz="1200" b="1" u="none" strike="noStrike" dirty="0">
                <a:solidFill>
                  <a:schemeClr val="tx1"/>
                </a:solidFill>
                <a:latin typeface="+mn-lt"/>
                <a:ea typeface="+mn-ea"/>
                <a:cs typeface="+mn-cs"/>
              </a:rPr>
              <a:t>Actions</a:t>
            </a:r>
            <a:r>
              <a:rPr lang="fr-CA" sz="1200" u="none" strike="noStrike" dirty="0">
                <a:solidFill>
                  <a:schemeClr val="tx1"/>
                </a:solidFill>
                <a:latin typeface="+mn-lt"/>
                <a:ea typeface="+mn-ea"/>
                <a:cs typeface="+mn-cs"/>
              </a:rPr>
              <a:t>.</a:t>
            </a:r>
            <a:r>
              <a:rPr lang="fr-CA" sz="1200" b="1" u="none" strike="noStrike" dirty="0">
                <a:solidFill>
                  <a:schemeClr val="tx1"/>
                </a:solidFill>
                <a:latin typeface="+mn-lt"/>
                <a:ea typeface="+mn-ea"/>
                <a:cs typeface="+mn-cs"/>
              </a:rPr>
              <a:t> </a:t>
            </a:r>
            <a:r>
              <a:rPr lang="fr-CA" sz="1200" u="none" strike="noStrike" dirty="0">
                <a:solidFill>
                  <a:schemeClr val="tx1"/>
                </a:solidFill>
                <a:latin typeface="+mn-lt"/>
                <a:ea typeface="+mn-ea"/>
                <a:cs typeface="+mn-cs"/>
              </a:rPr>
              <a:t>Passez le curseur sur </a:t>
            </a:r>
            <a:r>
              <a:rPr lang="fr-CA" sz="1200" b="1" u="none" strike="noStrike" dirty="0">
                <a:solidFill>
                  <a:schemeClr val="tx1"/>
                </a:solidFill>
                <a:latin typeface="+mn-lt"/>
                <a:ea typeface="+mn-ea"/>
                <a:cs typeface="+mn-cs"/>
              </a:rPr>
              <a:t>Compensation</a:t>
            </a:r>
            <a:r>
              <a:rPr lang="fr-CA" sz="1200" u="none" strike="noStrike" dirty="0">
                <a:solidFill>
                  <a:schemeClr val="tx1"/>
                </a:solidFill>
                <a:latin typeface="+mn-lt"/>
                <a:ea typeface="+mn-ea"/>
                <a:cs typeface="+mn-cs"/>
              </a:rPr>
              <a:t> pour ouvrir le sous-menu et cliquez sur </a:t>
            </a:r>
            <a:r>
              <a:rPr lang="fr-CA" sz="1200" b="1" u="none" strike="noStrike" dirty="0" err="1">
                <a:solidFill>
                  <a:schemeClr val="tx1"/>
                </a:solidFill>
                <a:latin typeface="+mn-lt"/>
                <a:ea typeface="+mn-ea"/>
                <a:cs typeface="+mn-cs"/>
              </a:rPr>
              <a:t>Request</a:t>
            </a:r>
            <a:r>
              <a:rPr lang="fr-CA" sz="1200" b="1" u="none" strike="noStrike" dirty="0">
                <a:solidFill>
                  <a:schemeClr val="tx1"/>
                </a:solidFill>
                <a:latin typeface="+mn-lt"/>
                <a:ea typeface="+mn-ea"/>
                <a:cs typeface="+mn-cs"/>
              </a:rPr>
              <a:t> Compensation Change</a:t>
            </a:r>
            <a:r>
              <a:rPr lang="fr-CA" sz="1200" u="none" strike="noStrike"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6</a:t>
            </a:fld>
            <a:endParaRPr lang="en-US"/>
          </a:p>
        </p:txBody>
      </p:sp>
    </p:spTree>
    <p:extLst>
      <p:ext uri="{BB962C8B-B14F-4D97-AF65-F5344CB8AC3E}">
        <p14:creationId xmlns:p14="http://schemas.microsoft.com/office/powerpoint/2010/main" val="538301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dirty="0">
                <a:solidFill>
                  <a:schemeClr val="tx1"/>
                </a:solidFill>
                <a:latin typeface="+mn-lt"/>
                <a:ea typeface="+mn-ea"/>
                <a:cs typeface="+mn-cs"/>
              </a:rPr>
              <a:t>L’interface de la page </a:t>
            </a:r>
            <a:r>
              <a:rPr lang="fr-CA" sz="1200" b="1" dirty="0">
                <a:solidFill>
                  <a:schemeClr val="tx1"/>
                </a:solidFill>
                <a:latin typeface="+mn-lt"/>
                <a:ea typeface="+mn-ea"/>
                <a:cs typeface="+mn-cs"/>
              </a:rPr>
              <a:t>One-Time </a:t>
            </a:r>
            <a:r>
              <a:rPr lang="fr-CA" sz="1200" b="1" dirty="0" err="1">
                <a:solidFill>
                  <a:schemeClr val="tx1"/>
                </a:solidFill>
                <a:latin typeface="+mn-lt"/>
                <a:ea typeface="+mn-ea"/>
                <a:cs typeface="+mn-cs"/>
              </a:rPr>
              <a:t>Payment</a:t>
            </a:r>
            <a:r>
              <a:rPr lang="fr-CA" sz="1200" b="1" dirty="0">
                <a:solidFill>
                  <a:schemeClr val="tx1"/>
                </a:solidFill>
                <a:latin typeface="+mn-lt"/>
                <a:ea typeface="+mn-ea"/>
                <a:cs typeface="+mn-cs"/>
              </a:rPr>
              <a:t> </a:t>
            </a:r>
            <a:r>
              <a:rPr lang="fr-CA" sz="1200" b="1" dirty="0" err="1">
                <a:solidFill>
                  <a:schemeClr val="tx1"/>
                </a:solidFill>
                <a:latin typeface="+mn-lt"/>
                <a:ea typeface="+mn-ea"/>
                <a:cs typeface="+mn-cs"/>
              </a:rPr>
              <a:t>Summary</a:t>
            </a:r>
            <a:r>
              <a:rPr lang="fr-CA" sz="1200" dirty="0">
                <a:solidFill>
                  <a:schemeClr val="tx1"/>
                </a:solidFill>
                <a:latin typeface="+mn-lt"/>
                <a:ea typeface="+mn-ea"/>
                <a:cs typeface="+mn-cs"/>
              </a:rPr>
              <a:t>. Cliquez sur l’icône </a:t>
            </a:r>
            <a:r>
              <a:rPr lang="fr-CA" sz="1200" b="1" dirty="0" err="1">
                <a:solidFill>
                  <a:schemeClr val="tx1"/>
                </a:solidFill>
                <a:latin typeface="+mn-lt"/>
                <a:ea typeface="+mn-ea"/>
                <a:cs typeface="+mn-cs"/>
              </a:rPr>
              <a:t>Edit</a:t>
            </a:r>
            <a:r>
              <a:rPr lang="fr-CA" sz="1200" dirty="0">
                <a:solidFill>
                  <a:schemeClr val="tx1"/>
                </a:solidFill>
                <a:latin typeface="+mn-lt"/>
                <a:ea typeface="+mn-ea"/>
                <a:cs typeface="+mn-cs"/>
              </a:rPr>
              <a:t>. La date d'entrée en vigueur par défaut est le vendredi précédent la date des chèques. Vous pouvez entrer </a:t>
            </a:r>
            <a:r>
              <a:rPr lang="fr-CA" sz="1200" b="0" dirty="0">
                <a:solidFill>
                  <a:schemeClr val="tx1"/>
                </a:solidFill>
                <a:latin typeface="+mn-lt"/>
                <a:ea typeface="+mn-ea"/>
                <a:cs typeface="+mn-cs"/>
              </a:rPr>
              <a:t>l’</a:t>
            </a:r>
            <a:r>
              <a:rPr lang="fr-CA" sz="1200" b="1" dirty="0" err="1">
                <a:solidFill>
                  <a:schemeClr val="tx1"/>
                </a:solidFill>
                <a:latin typeface="+mn-lt"/>
                <a:ea typeface="+mn-ea"/>
                <a:cs typeface="+mn-cs"/>
              </a:rPr>
              <a:t>Employee</a:t>
            </a:r>
            <a:r>
              <a:rPr lang="fr-CA" sz="1200" b="1" dirty="0">
                <a:solidFill>
                  <a:schemeClr val="tx1"/>
                </a:solidFill>
                <a:latin typeface="+mn-lt"/>
                <a:ea typeface="+mn-ea"/>
                <a:cs typeface="+mn-cs"/>
              </a:rPr>
              <a:t> </a:t>
            </a:r>
            <a:r>
              <a:rPr lang="fr-CA" sz="1200" b="1" dirty="0" err="1">
                <a:solidFill>
                  <a:schemeClr val="tx1"/>
                </a:solidFill>
                <a:latin typeface="+mn-lt"/>
                <a:ea typeface="+mn-ea"/>
                <a:cs typeface="+mn-cs"/>
              </a:rPr>
              <a:t>Visibility</a:t>
            </a:r>
            <a:r>
              <a:rPr lang="fr-CA" sz="1200" b="1" dirty="0">
                <a:solidFill>
                  <a:schemeClr val="tx1"/>
                </a:solidFill>
                <a:latin typeface="+mn-lt"/>
                <a:ea typeface="+mn-ea"/>
                <a:cs typeface="+mn-cs"/>
              </a:rPr>
              <a:t> Date </a:t>
            </a:r>
            <a:r>
              <a:rPr lang="fr-CA" sz="1200" dirty="0">
                <a:solidFill>
                  <a:schemeClr val="tx1"/>
                </a:solidFill>
                <a:latin typeface="+mn-lt"/>
                <a:ea typeface="+mn-ea"/>
                <a:cs typeface="+mn-cs"/>
              </a:rPr>
              <a:t>comme date à laquelle les fonds ont été versés à l’employé. Sélectionnez la raison du paiement unique à partir du champ </a:t>
            </a:r>
            <a:r>
              <a:rPr lang="fr-CA" sz="1200" b="1" dirty="0">
                <a:solidFill>
                  <a:schemeClr val="tx1"/>
                </a:solidFill>
                <a:latin typeface="+mn-lt"/>
                <a:ea typeface="+mn-ea"/>
                <a:cs typeface="+mn-cs"/>
              </a:rPr>
              <a:t>Reason</a:t>
            </a:r>
            <a:r>
              <a:rPr lang="fr-CA" sz="1200" dirty="0">
                <a:solidFill>
                  <a:schemeClr val="tx1"/>
                </a:solidFill>
                <a:latin typeface="+mn-lt"/>
                <a:ea typeface="+mn-ea"/>
                <a:cs typeface="+mn-cs"/>
              </a:rPr>
              <a:t>. Une fois terminé, cliquez sur l’icône </a:t>
            </a:r>
            <a:r>
              <a:rPr lang="fr-CA" sz="1200" b="1" dirty="0">
                <a:solidFill>
                  <a:schemeClr val="tx1"/>
                </a:solidFill>
                <a:latin typeface="+mn-lt"/>
                <a:ea typeface="+mn-ea"/>
                <a:cs typeface="+mn-cs"/>
              </a:rPr>
              <a:t>Save </a:t>
            </a:r>
            <a:r>
              <a:rPr lang="fr-CA" sz="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C6FB162F-83BF-48EF-9CA3-91D9272004CE}" type="slidenum">
              <a:rPr lang="en-US" smtClean="0"/>
              <a:t>24</a:t>
            </a:fld>
            <a:endParaRPr lang="en-US"/>
          </a:p>
        </p:txBody>
      </p:sp>
    </p:spTree>
    <p:extLst>
      <p:ext uri="{BB962C8B-B14F-4D97-AF65-F5344CB8AC3E}">
        <p14:creationId xmlns:p14="http://schemas.microsoft.com/office/powerpoint/2010/main" val="3035729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a:solidFill>
                  <a:schemeClr val="tx1"/>
                </a:solidFill>
                <a:latin typeface="+mn-lt"/>
                <a:ea typeface="+mn-ea"/>
                <a:cs typeface="+mn-cs"/>
              </a:rPr>
              <a:t>Une fois l’information sommaire sauvegardée, entrez les informations détaillées sur le paiement unique en cliquant sur </a:t>
            </a:r>
            <a:r>
              <a:rPr lang="fr-CA" sz="1200" b="1">
                <a:solidFill>
                  <a:schemeClr val="tx1"/>
                </a:solidFill>
                <a:latin typeface="+mn-lt"/>
                <a:ea typeface="+mn-ea"/>
                <a:cs typeface="+mn-cs"/>
              </a:rPr>
              <a:t>Add </a:t>
            </a:r>
            <a:r>
              <a:rPr lang="fr-CA" sz="120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C6FB162F-83BF-48EF-9CA3-91D9272004CE}" type="slidenum">
              <a:rPr lang="en-US" smtClean="0"/>
              <a:t>25</a:t>
            </a:fld>
            <a:endParaRPr lang="en-US"/>
          </a:p>
        </p:txBody>
      </p:sp>
    </p:spTree>
    <p:extLst>
      <p:ext uri="{BB962C8B-B14F-4D97-AF65-F5344CB8AC3E}">
        <p14:creationId xmlns:p14="http://schemas.microsoft.com/office/powerpoint/2010/main" val="777230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dirty="0">
                <a:solidFill>
                  <a:schemeClr val="tx1"/>
                </a:solidFill>
                <a:latin typeface="+mn-lt"/>
                <a:ea typeface="+mn-ea"/>
                <a:cs typeface="+mn-cs"/>
              </a:rPr>
              <a:t>Choisissez le type de </a:t>
            </a:r>
            <a:r>
              <a:rPr lang="fr-CA" sz="1200" i="1" dirty="0">
                <a:solidFill>
                  <a:schemeClr val="tx1"/>
                </a:solidFill>
                <a:latin typeface="+mn-lt"/>
                <a:ea typeface="+mn-ea"/>
                <a:cs typeface="+mn-cs"/>
              </a:rPr>
              <a:t>One-Time </a:t>
            </a:r>
            <a:r>
              <a:rPr lang="fr-CA" sz="1200" i="1" dirty="0" err="1">
                <a:solidFill>
                  <a:schemeClr val="tx1"/>
                </a:solidFill>
                <a:latin typeface="+mn-lt"/>
                <a:ea typeface="+mn-ea"/>
                <a:cs typeface="+mn-cs"/>
              </a:rPr>
              <a:t>Payment</a:t>
            </a:r>
            <a:r>
              <a:rPr lang="fr-CA" sz="1200" i="1" dirty="0">
                <a:solidFill>
                  <a:schemeClr val="tx1"/>
                </a:solidFill>
                <a:latin typeface="+mn-lt"/>
                <a:ea typeface="+mn-ea"/>
                <a:cs typeface="+mn-cs"/>
              </a:rPr>
              <a:t> Plan </a:t>
            </a:r>
            <a:r>
              <a:rPr lang="fr-CA" sz="1200" dirty="0">
                <a:solidFill>
                  <a:schemeClr val="tx1"/>
                </a:solidFill>
                <a:latin typeface="+mn-lt"/>
                <a:ea typeface="+mn-ea"/>
                <a:cs typeface="+mn-cs"/>
              </a:rPr>
              <a:t>et entrez le montant. Veuillez noter que la </a:t>
            </a:r>
            <a:r>
              <a:rPr lang="fr-CA" sz="1200" i="1" dirty="0" err="1">
                <a:solidFill>
                  <a:schemeClr val="tx1"/>
                </a:solidFill>
                <a:latin typeface="+mn-lt"/>
                <a:ea typeface="+mn-ea"/>
                <a:cs typeface="+mn-cs"/>
              </a:rPr>
              <a:t>Scheduled</a:t>
            </a:r>
            <a:r>
              <a:rPr lang="fr-CA" sz="1200" i="1" dirty="0">
                <a:solidFill>
                  <a:schemeClr val="tx1"/>
                </a:solidFill>
                <a:latin typeface="+mn-lt"/>
                <a:ea typeface="+mn-ea"/>
                <a:cs typeface="+mn-cs"/>
              </a:rPr>
              <a:t> </a:t>
            </a:r>
            <a:r>
              <a:rPr lang="fr-CA" sz="1200" i="1" dirty="0" err="1">
                <a:solidFill>
                  <a:schemeClr val="tx1"/>
                </a:solidFill>
                <a:latin typeface="+mn-lt"/>
                <a:ea typeface="+mn-ea"/>
                <a:cs typeface="+mn-cs"/>
              </a:rPr>
              <a:t>Payment</a:t>
            </a:r>
            <a:r>
              <a:rPr lang="fr-CA" sz="1200" i="1" dirty="0">
                <a:solidFill>
                  <a:schemeClr val="tx1"/>
                </a:solidFill>
                <a:latin typeface="+mn-lt"/>
                <a:ea typeface="+mn-ea"/>
                <a:cs typeface="+mn-cs"/>
              </a:rPr>
              <a:t> Date </a:t>
            </a:r>
            <a:r>
              <a:rPr lang="fr-CA" sz="1200" dirty="0">
                <a:solidFill>
                  <a:schemeClr val="tx1"/>
                </a:solidFill>
                <a:latin typeface="+mn-lt"/>
                <a:ea typeface="+mn-ea"/>
                <a:cs typeface="+mn-cs"/>
              </a:rPr>
              <a:t>est la même que la date d'entrée en vigueur. N’oubliez pas que </a:t>
            </a:r>
            <a:r>
              <a:rPr lang="fr-CA" sz="1200" b="1" dirty="0">
                <a:solidFill>
                  <a:schemeClr val="tx1"/>
                </a:solidFill>
                <a:latin typeface="+mn-lt"/>
                <a:ea typeface="+mn-ea"/>
                <a:cs typeface="+mn-cs"/>
              </a:rPr>
              <a:t>ces dates doivent correspondre au vendredi précédent la date où les chèques sont versés aux employés</a:t>
            </a:r>
            <a:r>
              <a:rPr lang="fr-CA" sz="1200" b="0" dirty="0">
                <a:solidFill>
                  <a:schemeClr val="tx1"/>
                </a:solidFill>
                <a:latin typeface="+mn-lt"/>
                <a:ea typeface="+mn-ea"/>
                <a:cs typeface="+mn-cs"/>
              </a:rPr>
              <a:t>.</a:t>
            </a:r>
            <a:endParaRPr lang="fr-CA" sz="1200" b="1"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26</a:t>
            </a:fld>
            <a:endParaRPr lang="en-US"/>
          </a:p>
        </p:txBody>
      </p:sp>
    </p:spTree>
    <p:extLst>
      <p:ext uri="{BB962C8B-B14F-4D97-AF65-F5344CB8AC3E}">
        <p14:creationId xmlns:p14="http://schemas.microsoft.com/office/powerpoint/2010/main" val="680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dirty="0">
                <a:solidFill>
                  <a:schemeClr val="tx1"/>
                </a:solidFill>
                <a:latin typeface="+mn-lt"/>
                <a:ea typeface="+mn-ea"/>
                <a:cs typeface="+mn-cs"/>
              </a:rPr>
              <a:t>Utilisez le champ </a:t>
            </a:r>
            <a:r>
              <a:rPr lang="fr-CA" sz="1200" b="1" dirty="0" err="1">
                <a:solidFill>
                  <a:schemeClr val="tx1"/>
                </a:solidFill>
                <a:latin typeface="+mn-lt"/>
                <a:ea typeface="+mn-ea"/>
                <a:cs typeface="+mn-cs"/>
              </a:rPr>
              <a:t>Additional</a:t>
            </a:r>
            <a:r>
              <a:rPr lang="fr-CA" sz="1200" b="1" dirty="0">
                <a:solidFill>
                  <a:schemeClr val="tx1"/>
                </a:solidFill>
                <a:latin typeface="+mn-lt"/>
                <a:ea typeface="+mn-ea"/>
                <a:cs typeface="+mn-cs"/>
              </a:rPr>
              <a:t> Information </a:t>
            </a:r>
            <a:r>
              <a:rPr lang="fr-CA" sz="1200" dirty="0">
                <a:solidFill>
                  <a:schemeClr val="tx1"/>
                </a:solidFill>
                <a:latin typeface="+mn-lt"/>
                <a:ea typeface="+mn-ea"/>
                <a:cs typeface="+mn-cs"/>
              </a:rPr>
              <a:t>pour ajouter de l’information pertinente sur le paiement unique et téléversez toute documentation requise par votre région. Vous pouvez aussi ajouter des commentaires dans la section « Enter </a:t>
            </a:r>
            <a:r>
              <a:rPr lang="fr-CA" sz="1200" dirty="0" err="1">
                <a:solidFill>
                  <a:schemeClr val="tx1"/>
                </a:solidFill>
                <a:latin typeface="+mn-lt"/>
                <a:ea typeface="+mn-ea"/>
                <a:cs typeface="+mn-cs"/>
              </a:rPr>
              <a:t>your</a:t>
            </a:r>
            <a:r>
              <a:rPr lang="fr-CA" sz="1200" dirty="0">
                <a:solidFill>
                  <a:schemeClr val="tx1"/>
                </a:solidFill>
                <a:latin typeface="+mn-lt"/>
                <a:ea typeface="+mn-ea"/>
                <a:cs typeface="+mn-cs"/>
              </a:rPr>
              <a:t> </a:t>
            </a:r>
            <a:r>
              <a:rPr lang="fr-CA" sz="1200" dirty="0" err="1">
                <a:solidFill>
                  <a:schemeClr val="tx1"/>
                </a:solidFill>
                <a:latin typeface="+mn-lt"/>
                <a:ea typeface="+mn-ea"/>
                <a:cs typeface="+mn-cs"/>
              </a:rPr>
              <a:t>comments</a:t>
            </a:r>
            <a:r>
              <a:rPr lang="fr-CA" sz="1200" dirty="0">
                <a:solidFill>
                  <a:schemeClr val="tx1"/>
                </a:solidFill>
                <a:latin typeface="+mn-lt"/>
                <a:ea typeface="+mn-ea"/>
                <a:cs typeface="+mn-cs"/>
              </a:rPr>
              <a:t> ». Cliquez sur </a:t>
            </a:r>
            <a:r>
              <a:rPr lang="fr-CA" sz="1200" b="1" dirty="0" err="1">
                <a:solidFill>
                  <a:schemeClr val="tx1"/>
                </a:solidFill>
                <a:latin typeface="+mn-lt"/>
                <a:ea typeface="+mn-ea"/>
                <a:cs typeface="+mn-cs"/>
              </a:rPr>
              <a:t>Submit</a:t>
            </a:r>
            <a:r>
              <a:rPr lang="fr-CA" sz="1200" dirty="0">
                <a:solidFill>
                  <a:schemeClr val="tx1"/>
                </a:solidFill>
                <a:latin typeface="+mn-lt"/>
                <a:ea typeface="+mn-ea"/>
                <a:cs typeface="+mn-cs"/>
              </a:rPr>
              <a:t>.</a:t>
            </a:r>
            <a:r>
              <a:rPr lang="fr-CA" sz="1200" b="1"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C6FB162F-83BF-48EF-9CA3-91D9272004CE}" type="slidenum">
              <a:rPr lang="en-US" smtClean="0"/>
              <a:t>27</a:t>
            </a:fld>
            <a:endParaRPr lang="en-US"/>
          </a:p>
        </p:txBody>
      </p:sp>
    </p:spTree>
    <p:extLst>
      <p:ext uri="{BB962C8B-B14F-4D97-AF65-F5344CB8AC3E}">
        <p14:creationId xmlns:p14="http://schemas.microsoft.com/office/powerpoint/2010/main" val="165910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strike="noStrike" dirty="0">
                <a:solidFill>
                  <a:schemeClr val="tx1"/>
                </a:solidFill>
                <a:latin typeface="+mn-lt"/>
                <a:ea typeface="+mn-ea"/>
                <a:cs typeface="+mn-cs"/>
              </a:rPr>
              <a:t>La page </a:t>
            </a:r>
            <a:r>
              <a:rPr lang="fr-CA" sz="1200" b="1" u="none" strike="noStrike" dirty="0" err="1">
                <a:solidFill>
                  <a:schemeClr val="tx1"/>
                </a:solidFill>
                <a:latin typeface="+mn-lt"/>
                <a:ea typeface="+mn-ea"/>
                <a:cs typeface="+mn-cs"/>
              </a:rPr>
              <a:t>Request</a:t>
            </a:r>
            <a:r>
              <a:rPr lang="fr-CA" sz="1200" b="1" u="none" strike="noStrike" dirty="0">
                <a:solidFill>
                  <a:schemeClr val="tx1"/>
                </a:solidFill>
                <a:latin typeface="+mn-lt"/>
                <a:ea typeface="+mn-ea"/>
                <a:cs typeface="+mn-cs"/>
              </a:rPr>
              <a:t> Compensation Change </a:t>
            </a:r>
            <a:r>
              <a:rPr lang="fr-CA" sz="1200" u="none" strike="noStrike" dirty="0">
                <a:solidFill>
                  <a:schemeClr val="tx1"/>
                </a:solidFill>
                <a:latin typeface="+mn-lt"/>
                <a:ea typeface="+mn-ea"/>
                <a:cs typeface="+mn-cs"/>
              </a:rPr>
              <a:t>s'affiche. Entrez la date à laquelle le changement doit entrer en vigueur dans le champ </a:t>
            </a:r>
            <a:r>
              <a:rPr lang="fr-CA" sz="1200" b="1" u="none" strike="noStrike" dirty="0">
                <a:solidFill>
                  <a:schemeClr val="tx1"/>
                </a:solidFill>
                <a:latin typeface="+mn-lt"/>
                <a:ea typeface="+mn-ea"/>
                <a:cs typeface="+mn-cs"/>
              </a:rPr>
              <a:t>Effective Date</a:t>
            </a:r>
            <a:r>
              <a:rPr lang="fr-CA" sz="1200" u="none" strike="noStrike" dirty="0">
                <a:solidFill>
                  <a:schemeClr val="tx1"/>
                </a:solidFill>
                <a:latin typeface="+mn-lt"/>
                <a:ea typeface="+mn-ea"/>
                <a:cs typeface="+mn-cs"/>
              </a:rPr>
              <a:t>. Normalement, la date doit être celle du début de la prochaine période de paie. Pour cette raison, vous pouvez cocher la case </a:t>
            </a:r>
            <a:r>
              <a:rPr lang="fr-CA" sz="1200" b="1" u="none" strike="noStrike" dirty="0">
                <a:solidFill>
                  <a:schemeClr val="tx1"/>
                </a:solidFill>
                <a:latin typeface="+mn-lt"/>
                <a:ea typeface="+mn-ea"/>
                <a:cs typeface="+mn-cs"/>
              </a:rPr>
              <a:t>Use Next </a:t>
            </a:r>
            <a:r>
              <a:rPr lang="fr-CA" sz="1200" b="1" u="none" strike="noStrike" dirty="0" err="1">
                <a:solidFill>
                  <a:schemeClr val="tx1"/>
                </a:solidFill>
                <a:latin typeface="+mn-lt"/>
                <a:ea typeface="+mn-ea"/>
                <a:cs typeface="+mn-cs"/>
              </a:rPr>
              <a:t>Pay</a:t>
            </a:r>
            <a:r>
              <a:rPr lang="fr-CA" sz="1200" b="1" u="none" strike="noStrike" dirty="0">
                <a:solidFill>
                  <a:schemeClr val="tx1"/>
                </a:solidFill>
                <a:latin typeface="+mn-lt"/>
                <a:ea typeface="+mn-ea"/>
                <a:cs typeface="+mn-cs"/>
              </a:rPr>
              <a:t> </a:t>
            </a:r>
            <a:r>
              <a:rPr lang="fr-CA" sz="1200" b="1" u="none" strike="noStrike" dirty="0" err="1">
                <a:solidFill>
                  <a:schemeClr val="tx1"/>
                </a:solidFill>
                <a:latin typeface="+mn-lt"/>
                <a:ea typeface="+mn-ea"/>
                <a:cs typeface="+mn-cs"/>
              </a:rPr>
              <a:t>Period</a:t>
            </a:r>
            <a:r>
              <a:rPr lang="fr-CA" sz="1200" u="none" strike="noStrike" dirty="0">
                <a:solidFill>
                  <a:schemeClr val="tx1"/>
                </a:solidFill>
                <a:latin typeface="+mn-lt"/>
                <a:ea typeface="+mn-ea"/>
                <a:cs typeface="+mn-cs"/>
              </a:rPr>
              <a:t> pour que le changement soit effectué au premier jour de la prochaine période de paie. Sélectionnez la raison du changement de rémunération à partir du champ </a:t>
            </a:r>
            <a:r>
              <a:rPr lang="fr-CA" sz="1200" b="1" u="none" strike="noStrike" dirty="0">
                <a:solidFill>
                  <a:schemeClr val="tx1"/>
                </a:solidFill>
                <a:latin typeface="+mn-lt"/>
                <a:ea typeface="+mn-ea"/>
                <a:cs typeface="+mn-cs"/>
              </a:rPr>
              <a:t>Reason</a:t>
            </a:r>
            <a:r>
              <a:rPr lang="fr-CA" sz="1200" u="none" strike="noStrike" dirty="0">
                <a:solidFill>
                  <a:schemeClr val="tx1"/>
                </a:solidFill>
                <a:latin typeface="+mn-lt"/>
                <a:ea typeface="+mn-ea"/>
                <a:cs typeface="+mn-cs"/>
              </a:rPr>
              <a:t>. Le nom de l'employé apparait par défaut dans le champ </a:t>
            </a:r>
            <a:r>
              <a:rPr lang="fr-CA" sz="1200" b="1" u="none" strike="noStrike" dirty="0" err="1">
                <a:solidFill>
                  <a:schemeClr val="tx1"/>
                </a:solidFill>
                <a:latin typeface="+mn-lt"/>
                <a:ea typeface="+mn-ea"/>
                <a:cs typeface="+mn-cs"/>
              </a:rPr>
              <a:t>Employee</a:t>
            </a:r>
            <a:r>
              <a:rPr lang="fr-CA" sz="1200" u="none" strike="noStrike" dirty="0">
                <a:solidFill>
                  <a:schemeClr val="tx1"/>
                </a:solidFill>
                <a:latin typeface="+mn-lt"/>
                <a:ea typeface="+mn-ea"/>
                <a:cs typeface="+mn-cs"/>
              </a:rPr>
              <a:t> si le changement a été fait à partir du profil de l’employé au tout début. Cliquez sur </a:t>
            </a:r>
            <a:r>
              <a:rPr lang="fr-CA" sz="1200" b="1" u="none" strike="noStrike" dirty="0">
                <a:solidFill>
                  <a:schemeClr val="tx1"/>
                </a:solidFill>
                <a:latin typeface="+mn-lt"/>
                <a:ea typeface="+mn-ea"/>
                <a:cs typeface="+mn-cs"/>
              </a:rPr>
              <a:t>OK</a:t>
            </a:r>
            <a:r>
              <a:rPr lang="fr-CA" sz="1200" u="none" strike="noStrike" dirty="0">
                <a:solidFill>
                  <a:schemeClr val="tx1"/>
                </a:solidFill>
                <a:latin typeface="+mn-lt"/>
                <a:ea typeface="+mn-ea"/>
                <a:cs typeface="+mn-cs"/>
              </a:rPr>
              <a:t>.</a:t>
            </a:r>
            <a:r>
              <a:rPr lang="fr-CA" sz="1200" b="1" u="none" strike="noStrike"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7</a:t>
            </a:fld>
            <a:endParaRPr lang="en-US"/>
          </a:p>
        </p:txBody>
      </p:sp>
    </p:spTree>
    <p:extLst>
      <p:ext uri="{BB962C8B-B14F-4D97-AF65-F5344CB8AC3E}">
        <p14:creationId xmlns:p14="http://schemas.microsoft.com/office/powerpoint/2010/main" val="46002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latin typeface="+mn-lt"/>
                <a:ea typeface="+mn-ea"/>
                <a:cs typeface="+mn-cs"/>
              </a:rPr>
              <a:t>Commencez par vérifier les informations contenues dans la section </a:t>
            </a:r>
            <a:r>
              <a:rPr lang="fr-CA" sz="1200" b="1" dirty="0">
                <a:solidFill>
                  <a:schemeClr val="tx1"/>
                </a:solidFill>
                <a:latin typeface="+mn-lt"/>
                <a:ea typeface="+mn-ea"/>
                <a:cs typeface="+mn-cs"/>
              </a:rPr>
              <a:t>Guidelines</a:t>
            </a:r>
            <a:r>
              <a:rPr lang="fr-CA" sz="1200" dirty="0">
                <a:solidFill>
                  <a:schemeClr val="tx1"/>
                </a:solidFill>
                <a:latin typeface="+mn-lt"/>
                <a:ea typeface="+mn-ea"/>
                <a:cs typeface="+mn-cs"/>
              </a:rPr>
              <a:t> de la page. « </a:t>
            </a:r>
            <a:r>
              <a:rPr lang="fr-CA" sz="1200" b="1" dirty="0">
                <a:solidFill>
                  <a:schemeClr val="tx1"/>
                </a:solidFill>
                <a:latin typeface="+mn-lt"/>
                <a:ea typeface="+mn-ea"/>
                <a:cs typeface="+mn-cs"/>
              </a:rPr>
              <a:t>Salary Grade Profile</a:t>
            </a:r>
            <a:r>
              <a:rPr lang="fr-CA" sz="1200" dirty="0">
                <a:solidFill>
                  <a:schemeClr val="tx1"/>
                </a:solidFill>
                <a:latin typeface="+mn-lt"/>
                <a:ea typeface="+mn-ea"/>
                <a:cs typeface="+mn-cs"/>
              </a:rPr>
              <a:t> » devrait se trouver dans le champ </a:t>
            </a:r>
            <a:r>
              <a:rPr lang="fr-CA" sz="1200" b="1" dirty="0">
                <a:solidFill>
                  <a:schemeClr val="tx1"/>
                </a:solidFill>
                <a:latin typeface="+mn-lt"/>
                <a:ea typeface="+mn-ea"/>
                <a:cs typeface="+mn-cs"/>
              </a:rPr>
              <a:t>Grade Profile</a:t>
            </a:r>
            <a:r>
              <a:rPr lang="fr-CA" sz="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8</a:t>
            </a:fld>
            <a:endParaRPr lang="en-US"/>
          </a:p>
        </p:txBody>
      </p:sp>
    </p:spTree>
    <p:extLst>
      <p:ext uri="{BB962C8B-B14F-4D97-AF65-F5344CB8AC3E}">
        <p14:creationId xmlns:p14="http://schemas.microsoft.com/office/powerpoint/2010/main" val="252758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dirty="0">
                <a:solidFill>
                  <a:schemeClr val="tx1"/>
                </a:solidFill>
                <a:latin typeface="+mn-lt"/>
                <a:ea typeface="+mn-ea"/>
                <a:cs typeface="+mn-cs"/>
              </a:rPr>
              <a:t>Faites défiler vers le bas jusqu’à la section </a:t>
            </a:r>
            <a:r>
              <a:rPr lang="fr-CA" sz="1200" b="1" dirty="0">
                <a:solidFill>
                  <a:schemeClr val="tx1"/>
                </a:solidFill>
                <a:latin typeface="+mn-lt"/>
                <a:ea typeface="+mn-ea"/>
                <a:cs typeface="+mn-cs"/>
              </a:rPr>
              <a:t>Salary</a:t>
            </a:r>
            <a:r>
              <a:rPr lang="fr-CA" sz="1200" dirty="0">
                <a:solidFill>
                  <a:schemeClr val="tx1"/>
                </a:solidFill>
                <a:latin typeface="+mn-lt"/>
                <a:ea typeface="+mn-ea"/>
                <a:cs typeface="+mn-cs"/>
              </a:rPr>
              <a:t> de la page. Modifiez le taux en cliquant sur l’icône </a:t>
            </a:r>
            <a:r>
              <a:rPr lang="fr-CA" sz="1200" b="1" dirty="0" err="1">
                <a:solidFill>
                  <a:schemeClr val="tx1"/>
                </a:solidFill>
                <a:latin typeface="+mn-lt"/>
                <a:ea typeface="+mn-ea"/>
                <a:cs typeface="+mn-cs"/>
              </a:rPr>
              <a:t>Edit</a:t>
            </a:r>
            <a:r>
              <a:rPr lang="fr-CA" sz="1200" dirty="0">
                <a:solidFill>
                  <a:schemeClr val="tx1"/>
                </a:solidFill>
                <a:latin typeface="+mn-lt"/>
                <a:ea typeface="+mn-ea"/>
                <a:cs typeface="+mn-cs"/>
              </a:rPr>
              <a:t>. Entrez le nouveau montant du salaire dans le champ </a:t>
            </a:r>
            <a:r>
              <a:rPr lang="fr-CA" sz="1200" b="1" dirty="0" err="1">
                <a:solidFill>
                  <a:schemeClr val="tx1"/>
                </a:solidFill>
                <a:latin typeface="+mn-lt"/>
                <a:ea typeface="+mn-ea"/>
                <a:cs typeface="+mn-cs"/>
              </a:rPr>
              <a:t>Amount</a:t>
            </a:r>
            <a:r>
              <a:rPr lang="fr-CA" sz="1200" dirty="0">
                <a:solidFill>
                  <a:schemeClr val="tx1"/>
                </a:solidFill>
                <a:latin typeface="+mn-lt"/>
                <a:ea typeface="+mn-ea"/>
                <a:cs typeface="+mn-cs"/>
              </a:rPr>
              <a:t>. Vous pouvez aussi faire la modification par le pourcentage ou par le montant. Assurez-vous que « </a:t>
            </a:r>
            <a:r>
              <a:rPr lang="fr-CA" sz="1200" b="1" dirty="0" err="1">
                <a:solidFill>
                  <a:schemeClr val="tx1"/>
                </a:solidFill>
                <a:latin typeface="+mn-lt"/>
                <a:ea typeface="+mn-ea"/>
                <a:cs typeface="+mn-cs"/>
              </a:rPr>
              <a:t>Annual</a:t>
            </a:r>
            <a:r>
              <a:rPr lang="fr-CA" sz="1200" dirty="0">
                <a:solidFill>
                  <a:schemeClr val="tx1"/>
                </a:solidFill>
                <a:latin typeface="+mn-lt"/>
                <a:ea typeface="+mn-ea"/>
                <a:cs typeface="+mn-cs"/>
              </a:rPr>
              <a:t> » est sélectionné dans le champ </a:t>
            </a:r>
            <a:r>
              <a:rPr lang="fr-CA" sz="1200" b="1" dirty="0">
                <a:solidFill>
                  <a:schemeClr val="tx1"/>
                </a:solidFill>
                <a:latin typeface="+mn-lt"/>
                <a:ea typeface="+mn-ea"/>
                <a:cs typeface="+mn-cs"/>
              </a:rPr>
              <a:t>Frequency</a:t>
            </a:r>
            <a:r>
              <a:rPr lang="fr-CA" sz="1200" dirty="0">
                <a:solidFill>
                  <a:schemeClr val="tx1"/>
                </a:solidFill>
                <a:latin typeface="+mn-lt"/>
                <a:ea typeface="+mn-ea"/>
                <a:cs typeface="+mn-cs"/>
              </a:rPr>
              <a:t>. Une fois toutes les modifications faites, cliquez sur l’icône </a:t>
            </a:r>
            <a:r>
              <a:rPr lang="fr-CA" sz="1200" b="1" dirty="0">
                <a:solidFill>
                  <a:schemeClr val="tx1"/>
                </a:solidFill>
                <a:latin typeface="+mn-lt"/>
                <a:ea typeface="+mn-ea"/>
                <a:cs typeface="+mn-cs"/>
              </a:rPr>
              <a:t>Save</a:t>
            </a:r>
            <a:r>
              <a:rPr lang="fr-CA" sz="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C6FB162F-83BF-48EF-9CA3-91D9272004CE}" type="slidenum">
              <a:rPr lang="en-US" smtClean="0"/>
              <a:t>9</a:t>
            </a:fld>
            <a:endParaRPr lang="en-US"/>
          </a:p>
        </p:txBody>
      </p:sp>
    </p:spTree>
    <p:extLst>
      <p:ext uri="{BB962C8B-B14F-4D97-AF65-F5344CB8AC3E}">
        <p14:creationId xmlns:p14="http://schemas.microsoft.com/office/powerpoint/2010/main" val="67934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Une fois que les changements de salaire ont été sauvegardés, la page Assignment Details affiche le nouveau montant du salaire ainsi que l'ancien. Il est important de ne pas oublier de cliquer sur </a:t>
            </a:r>
            <a:r>
              <a:rPr lang="fr-CA" b="1"/>
              <a:t>Add</a:t>
            </a:r>
            <a:r>
              <a:rPr lang="fr-CA"/>
              <a:t> et d'ajouter, ou d’ajouter de nouveau, toute modification applicable aux champs Allowance (Auto), Bonus ou Stock qui est nouvelle ou qui avait été accordée à un employé avant le changement de salaire. Une fois terminé, cliquez sur </a:t>
            </a:r>
            <a:r>
              <a:rPr lang="fr-CA" b="1"/>
              <a:t>Submit</a:t>
            </a:r>
            <a:r>
              <a:rPr lang="fr-CA"/>
              <a:t>.</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10</a:t>
            </a:fld>
            <a:endParaRPr lang="en-US"/>
          </a:p>
        </p:txBody>
      </p:sp>
    </p:spTree>
    <p:extLst>
      <p:ext uri="{BB962C8B-B14F-4D97-AF65-F5344CB8AC3E}">
        <p14:creationId xmlns:p14="http://schemas.microsoft.com/office/powerpoint/2010/main" val="369695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latin typeface="+mn-lt"/>
                <a:ea typeface="+mn-ea"/>
                <a:cs typeface="+mn-cs"/>
              </a:rPr>
              <a:t>Commencez par vérifier les informations contenues dans la section </a:t>
            </a:r>
            <a:r>
              <a:rPr lang="fr-CA" sz="1200" b="1" dirty="0">
                <a:solidFill>
                  <a:schemeClr val="tx1"/>
                </a:solidFill>
                <a:latin typeface="+mn-lt"/>
                <a:ea typeface="+mn-ea"/>
                <a:cs typeface="+mn-cs"/>
              </a:rPr>
              <a:t>Guidelines</a:t>
            </a:r>
            <a:r>
              <a:rPr lang="fr-CA" sz="1200" dirty="0">
                <a:solidFill>
                  <a:schemeClr val="tx1"/>
                </a:solidFill>
                <a:latin typeface="+mn-lt"/>
                <a:ea typeface="+mn-ea"/>
                <a:cs typeface="+mn-cs"/>
              </a:rPr>
              <a:t> de la page. « </a:t>
            </a:r>
            <a:r>
              <a:rPr lang="fr-CA" sz="1200" b="1" dirty="0" err="1">
                <a:solidFill>
                  <a:schemeClr val="tx1"/>
                </a:solidFill>
                <a:latin typeface="+mn-lt"/>
                <a:ea typeface="+mn-ea"/>
                <a:cs typeface="+mn-cs"/>
              </a:rPr>
              <a:t>Hourly</a:t>
            </a:r>
            <a:r>
              <a:rPr lang="fr-CA" sz="1200" b="1" dirty="0">
                <a:solidFill>
                  <a:schemeClr val="tx1"/>
                </a:solidFill>
                <a:latin typeface="+mn-lt"/>
                <a:ea typeface="+mn-ea"/>
                <a:cs typeface="+mn-cs"/>
              </a:rPr>
              <a:t> Grade Profile</a:t>
            </a:r>
            <a:r>
              <a:rPr lang="fr-CA" sz="1200" dirty="0">
                <a:solidFill>
                  <a:schemeClr val="tx1"/>
                </a:solidFill>
                <a:latin typeface="+mn-lt"/>
                <a:ea typeface="+mn-ea"/>
                <a:cs typeface="+mn-cs"/>
              </a:rPr>
              <a:t> » devrait se trouver dans le champ </a:t>
            </a:r>
            <a:r>
              <a:rPr lang="fr-CA" sz="1200" b="1" dirty="0">
                <a:solidFill>
                  <a:schemeClr val="tx1"/>
                </a:solidFill>
                <a:latin typeface="+mn-lt"/>
                <a:ea typeface="+mn-ea"/>
                <a:cs typeface="+mn-cs"/>
              </a:rPr>
              <a:t>Grade Profile</a:t>
            </a:r>
            <a:r>
              <a:rPr lang="fr-CA" sz="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11</a:t>
            </a:fld>
            <a:endParaRPr lang="en-US"/>
          </a:p>
        </p:txBody>
      </p:sp>
    </p:spTree>
    <p:extLst>
      <p:ext uri="{BB962C8B-B14F-4D97-AF65-F5344CB8AC3E}">
        <p14:creationId xmlns:p14="http://schemas.microsoft.com/office/powerpoint/2010/main" val="297380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latin typeface="+mn-lt"/>
                <a:ea typeface="+mn-ea"/>
                <a:cs typeface="+mn-cs"/>
              </a:rPr>
              <a:t>Faites défiler vers le bas jusqu’à la section </a:t>
            </a:r>
            <a:r>
              <a:rPr lang="fr-CA" sz="1200" b="1" dirty="0" err="1">
                <a:solidFill>
                  <a:schemeClr val="tx1"/>
                </a:solidFill>
                <a:latin typeface="+mn-lt"/>
                <a:ea typeface="+mn-ea"/>
                <a:cs typeface="+mn-cs"/>
              </a:rPr>
              <a:t>Hourly</a:t>
            </a:r>
            <a:r>
              <a:rPr lang="fr-CA" sz="1200" dirty="0">
                <a:solidFill>
                  <a:schemeClr val="tx1"/>
                </a:solidFill>
                <a:latin typeface="+mn-lt"/>
                <a:ea typeface="+mn-ea"/>
                <a:cs typeface="+mn-cs"/>
              </a:rPr>
              <a:t> de la page. Modifiez le taux horaire en cliquant sur l’icône </a:t>
            </a:r>
            <a:r>
              <a:rPr lang="fr-CA" sz="1200" b="1" dirty="0" err="1">
                <a:solidFill>
                  <a:schemeClr val="tx1"/>
                </a:solidFill>
                <a:latin typeface="+mn-lt"/>
                <a:ea typeface="+mn-ea"/>
                <a:cs typeface="+mn-cs"/>
              </a:rPr>
              <a:t>Edit</a:t>
            </a:r>
            <a:r>
              <a:rPr lang="fr-CA" sz="1200" dirty="0">
                <a:solidFill>
                  <a:schemeClr val="tx1"/>
                </a:solidFill>
                <a:latin typeface="+mn-lt"/>
                <a:ea typeface="+mn-ea"/>
                <a:cs typeface="+mn-cs"/>
              </a:rPr>
              <a:t>.  Entrez le nouveau taux horaire dans le champ </a:t>
            </a:r>
            <a:r>
              <a:rPr lang="fr-CA" sz="1200" b="1" dirty="0" err="1">
                <a:solidFill>
                  <a:schemeClr val="tx1"/>
                </a:solidFill>
                <a:latin typeface="+mn-lt"/>
                <a:ea typeface="+mn-ea"/>
                <a:cs typeface="+mn-cs"/>
              </a:rPr>
              <a:t>Amount</a:t>
            </a:r>
            <a:r>
              <a:rPr lang="fr-CA" sz="1200" dirty="0">
                <a:solidFill>
                  <a:schemeClr val="tx1"/>
                </a:solidFill>
                <a:latin typeface="+mn-lt"/>
                <a:ea typeface="+mn-ea"/>
                <a:cs typeface="+mn-cs"/>
              </a:rPr>
              <a:t>. Assurez-vous que « </a:t>
            </a:r>
            <a:r>
              <a:rPr lang="fr-CA" sz="1200" b="1" dirty="0" err="1">
                <a:solidFill>
                  <a:schemeClr val="tx1"/>
                </a:solidFill>
                <a:latin typeface="+mn-lt"/>
                <a:ea typeface="+mn-ea"/>
                <a:cs typeface="+mn-cs"/>
              </a:rPr>
              <a:t>Hourly</a:t>
            </a:r>
            <a:r>
              <a:rPr lang="fr-CA" sz="1200" dirty="0">
                <a:solidFill>
                  <a:schemeClr val="tx1"/>
                </a:solidFill>
                <a:latin typeface="+mn-lt"/>
                <a:ea typeface="+mn-ea"/>
                <a:cs typeface="+mn-cs"/>
              </a:rPr>
              <a:t> » est sélectionné dans le champ </a:t>
            </a:r>
            <a:r>
              <a:rPr lang="fr-CA" sz="1200" b="1" dirty="0">
                <a:solidFill>
                  <a:schemeClr val="tx1"/>
                </a:solidFill>
                <a:latin typeface="+mn-lt"/>
                <a:ea typeface="+mn-ea"/>
                <a:cs typeface="+mn-cs"/>
              </a:rPr>
              <a:t>Frequency</a:t>
            </a:r>
            <a:r>
              <a:rPr lang="fr-CA" sz="1200" dirty="0">
                <a:solidFill>
                  <a:schemeClr val="tx1"/>
                </a:solidFill>
                <a:latin typeface="+mn-lt"/>
                <a:ea typeface="+mn-ea"/>
                <a:cs typeface="+mn-cs"/>
              </a:rPr>
              <a:t>. La différence du taux horaire s'affiche dans les champs </a:t>
            </a:r>
            <a:r>
              <a:rPr lang="fr-CA" sz="1200" b="1" dirty="0" err="1">
                <a:solidFill>
                  <a:schemeClr val="tx1"/>
                </a:solidFill>
                <a:latin typeface="+mn-lt"/>
                <a:ea typeface="+mn-ea"/>
                <a:cs typeface="+mn-cs"/>
              </a:rPr>
              <a:t>Amount</a:t>
            </a:r>
            <a:r>
              <a:rPr lang="fr-CA" sz="1200" b="1" dirty="0">
                <a:solidFill>
                  <a:schemeClr val="tx1"/>
                </a:solidFill>
                <a:latin typeface="+mn-lt"/>
                <a:ea typeface="+mn-ea"/>
                <a:cs typeface="+mn-cs"/>
              </a:rPr>
              <a:t> Change </a:t>
            </a:r>
            <a:r>
              <a:rPr lang="fr-CA" sz="1200" dirty="0">
                <a:solidFill>
                  <a:schemeClr val="tx1"/>
                </a:solidFill>
                <a:latin typeface="+mn-lt"/>
                <a:ea typeface="+mn-ea"/>
                <a:cs typeface="+mn-cs"/>
              </a:rPr>
              <a:t>et </a:t>
            </a:r>
            <a:r>
              <a:rPr lang="fr-CA" sz="1200" b="1" dirty="0">
                <a:solidFill>
                  <a:schemeClr val="tx1"/>
                </a:solidFill>
                <a:latin typeface="+mn-lt"/>
                <a:ea typeface="+mn-ea"/>
                <a:cs typeface="+mn-cs"/>
              </a:rPr>
              <a:t>Percentage Change</a:t>
            </a:r>
            <a:r>
              <a:rPr lang="fr-CA" sz="1200" dirty="0">
                <a:solidFill>
                  <a:schemeClr val="tx1"/>
                </a:solidFill>
                <a:latin typeface="+mn-lt"/>
                <a:ea typeface="+mn-ea"/>
                <a:cs typeface="+mn-cs"/>
              </a:rPr>
              <a:t>. Une fois toutes les modifications faites, cliquez sur l’icône </a:t>
            </a:r>
            <a:r>
              <a:rPr lang="fr-CA" sz="1200" b="1" dirty="0">
                <a:solidFill>
                  <a:schemeClr val="tx1"/>
                </a:solidFill>
                <a:latin typeface="+mn-lt"/>
                <a:ea typeface="+mn-ea"/>
                <a:cs typeface="+mn-cs"/>
              </a:rPr>
              <a:t>Save</a:t>
            </a:r>
            <a:r>
              <a:rPr lang="fr-CA" sz="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12</a:t>
            </a:fld>
            <a:endParaRPr lang="en-US"/>
          </a:p>
        </p:txBody>
      </p:sp>
    </p:spTree>
    <p:extLst>
      <p:ext uri="{BB962C8B-B14F-4D97-AF65-F5344CB8AC3E}">
        <p14:creationId xmlns:p14="http://schemas.microsoft.com/office/powerpoint/2010/main" val="348561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Une fois que les changements de taux horaire ont été sauvegardés, la page </a:t>
            </a:r>
            <a:r>
              <a:rPr lang="fr-CA" b="1" dirty="0" err="1"/>
              <a:t>Assignment</a:t>
            </a:r>
            <a:r>
              <a:rPr lang="fr-CA" b="1" dirty="0"/>
              <a:t> Details </a:t>
            </a:r>
            <a:r>
              <a:rPr lang="fr-CA" dirty="0"/>
              <a:t>affiche le nouveau taux horaire ainsi que l'ancien. Il est aussi très important de ne pas oublier de cliquer sur </a:t>
            </a:r>
            <a:r>
              <a:rPr lang="fr-CA" b="1" dirty="0" err="1"/>
              <a:t>Add</a:t>
            </a:r>
            <a:r>
              <a:rPr lang="fr-CA" b="1" dirty="0"/>
              <a:t> </a:t>
            </a:r>
            <a:r>
              <a:rPr lang="fr-CA" dirty="0"/>
              <a:t>et d'ajouter de nouveau le taux de rémunération de vacances pour les employés déjà à l’emploi de Progressive si applicable.</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13</a:t>
            </a:fld>
            <a:endParaRPr lang="en-US"/>
          </a:p>
        </p:txBody>
      </p:sp>
    </p:spTree>
    <p:extLst>
      <p:ext uri="{BB962C8B-B14F-4D97-AF65-F5344CB8AC3E}">
        <p14:creationId xmlns:p14="http://schemas.microsoft.com/office/powerpoint/2010/main" val="301579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rgbClr val="0070C5"/>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11/30/2017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2.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notesSlide" Target="../notesSlides/notesSlide6.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Layout" Target="../slideLayouts/slideLayout1.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9.xml"/><Relationship Id="rId7" Type="http://schemas.openxmlformats.org/officeDocument/2006/relationships/notesSlide" Target="../notesSlides/notesSlide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1.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image" Target="../media/image13.pn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image" Target="../media/image2.png"/><Relationship Id="rId2" Type="http://schemas.openxmlformats.org/officeDocument/2006/relationships/tags" Target="../tags/tag83.xml"/><Relationship Id="rId16" Type="http://schemas.openxmlformats.org/officeDocument/2006/relationships/notesSlide" Target="../notesSlides/notesSlide8.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slideLayout" Target="../slideLayouts/slideLayout1.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s>
</file>

<file path=ppt/slides/_rels/slide13.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image" Target="../media/image15.pn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14.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2.png"/><Relationship Id="rId5" Type="http://schemas.openxmlformats.org/officeDocument/2006/relationships/tags" Target="../tags/tag100.xml"/><Relationship Id="rId10" Type="http://schemas.openxmlformats.org/officeDocument/2006/relationships/notesSlide" Target="../notesSlides/notesSlide9.xml"/><Relationship Id="rId4" Type="http://schemas.openxmlformats.org/officeDocument/2006/relationships/tags" Target="../tags/tag99.xml"/><Relationship Id="rId9"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slideLayout" Target="../slideLayouts/slideLayout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2" Type="http://schemas.openxmlformats.org/officeDocument/2006/relationships/tags" Target="../tags/tag105.xml"/><Relationship Id="rId16" Type="http://schemas.openxmlformats.org/officeDocument/2006/relationships/image" Target="../media/image16.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image" Target="../media/image2.png"/><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18.xml"/><Relationship Id="rId7" Type="http://schemas.openxmlformats.org/officeDocument/2006/relationships/slideLayout" Target="../slideLayouts/slideLayout1.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10" Type="http://schemas.openxmlformats.org/officeDocument/2006/relationships/image" Target="../media/image17.png"/><Relationship Id="rId4" Type="http://schemas.openxmlformats.org/officeDocument/2006/relationships/tags" Target="../tags/tag119.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image" Target="../media/image18.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notesSlide" Target="../notesSlides/notesSlide12.xml"/><Relationship Id="rId2" Type="http://schemas.openxmlformats.org/officeDocument/2006/relationships/tags" Target="../tags/tag123.xml"/><Relationship Id="rId16" Type="http://schemas.openxmlformats.org/officeDocument/2006/relationships/slideLayout" Target="../slideLayouts/slideLayout1.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image" Target="../media/image2.png"/><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17.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image" Target="../media/image19.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2.png"/><Relationship Id="rId5" Type="http://schemas.openxmlformats.org/officeDocument/2006/relationships/tags" Target="../tags/tag141.xml"/><Relationship Id="rId10" Type="http://schemas.openxmlformats.org/officeDocument/2006/relationships/notesSlide" Target="../notesSlides/notesSlide13.xml"/><Relationship Id="rId4" Type="http://schemas.openxmlformats.org/officeDocument/2006/relationships/tags" Target="../tags/tag140.xml"/><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notesSlide" Target="../notesSlides/notesSlide14.xml"/><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slideLayout" Target="../slideLayouts/slideLayout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image" Target="../media/image20.png"/><Relationship Id="rId10" Type="http://schemas.openxmlformats.org/officeDocument/2006/relationships/tags" Target="../tags/tag154.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image" Target="../media/image21.png"/><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image" Target="../media/image2.png"/><Relationship Id="rId2" Type="http://schemas.openxmlformats.org/officeDocument/2006/relationships/tags" Target="../tags/tag157.xml"/><Relationship Id="rId16" Type="http://schemas.openxmlformats.org/officeDocument/2006/relationships/notesSlide" Target="../notesSlides/notesSlide15.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slideLayout" Target="../slideLayouts/slideLayout1.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image" Target="../media/image23.jpeg"/><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22.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2.png"/><Relationship Id="rId5" Type="http://schemas.openxmlformats.org/officeDocument/2006/relationships/tags" Target="../tags/tag174.xml"/><Relationship Id="rId10" Type="http://schemas.openxmlformats.org/officeDocument/2006/relationships/notesSlide" Target="../notesSlides/notesSlide16.xml"/><Relationship Id="rId4" Type="http://schemas.openxmlformats.org/officeDocument/2006/relationships/tags" Target="../tags/tag173.xml"/><Relationship Id="rId9"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0.xml"/><Relationship Id="rId7" Type="http://schemas.openxmlformats.org/officeDocument/2006/relationships/notesSlide" Target="../notesSlides/notesSlide17.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1.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image" Target="../media/image2.png"/><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notesSlide" Target="../notesSlides/notesSlide18.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slideLayout" Target="../slideLayouts/slideLayout1.xml"/><Relationship Id="rId5" Type="http://schemas.openxmlformats.org/officeDocument/2006/relationships/tags" Target="../tags/tag187.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image" Target="../media/image26.pn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notesSlide" Target="../notesSlides/notesSlide19.xml"/><Relationship Id="rId5" Type="http://schemas.openxmlformats.org/officeDocument/2006/relationships/tags" Target="../tags/tag197.xml"/><Relationship Id="rId10" Type="http://schemas.openxmlformats.org/officeDocument/2006/relationships/slideLayout" Target="../slideLayouts/slideLayout1.xml"/><Relationship Id="rId4" Type="http://schemas.openxmlformats.org/officeDocument/2006/relationships/tags" Target="../tags/tag196.xml"/><Relationship Id="rId9" Type="http://schemas.openxmlformats.org/officeDocument/2006/relationships/tags" Target="../tags/tag201.xml"/></Relationships>
</file>

<file path=ppt/slides/_rels/slide24.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image" Target="../media/image27.png"/><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2.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notesSlide" Target="../notesSlides/notesSlide20.xml"/><Relationship Id="rId5" Type="http://schemas.openxmlformats.org/officeDocument/2006/relationships/tags" Target="../tags/tag206.xml"/><Relationship Id="rId10" Type="http://schemas.openxmlformats.org/officeDocument/2006/relationships/slideLayout" Target="../slideLayouts/slideLayout1.xml"/><Relationship Id="rId4" Type="http://schemas.openxmlformats.org/officeDocument/2006/relationships/tags" Target="../tags/tag205.xml"/><Relationship Id="rId9" Type="http://schemas.openxmlformats.org/officeDocument/2006/relationships/tags" Target="../tags/tag210.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213.xml"/><Relationship Id="rId7"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10" Type="http://schemas.openxmlformats.org/officeDocument/2006/relationships/image" Target="../media/image2.png"/><Relationship Id="rId4" Type="http://schemas.openxmlformats.org/officeDocument/2006/relationships/tags" Target="../tags/tag214.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tags" Target="../tags/tag229.xml"/><Relationship Id="rId18" Type="http://schemas.openxmlformats.org/officeDocument/2006/relationships/notesSlide" Target="../notesSlides/notesSlide22.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tags" Target="../tags/tag228.xml"/><Relationship Id="rId17" Type="http://schemas.openxmlformats.org/officeDocument/2006/relationships/slideLayout" Target="../slideLayouts/slideLayout1.xml"/><Relationship Id="rId2" Type="http://schemas.openxmlformats.org/officeDocument/2006/relationships/tags" Target="../tags/tag218.xml"/><Relationship Id="rId16" Type="http://schemas.openxmlformats.org/officeDocument/2006/relationships/tags" Target="../tags/tag232.xml"/><Relationship Id="rId20" Type="http://schemas.openxmlformats.org/officeDocument/2006/relationships/image" Target="../media/image2.png"/><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5" Type="http://schemas.openxmlformats.org/officeDocument/2006/relationships/tags" Target="../tags/tag221.xml"/><Relationship Id="rId15" Type="http://schemas.openxmlformats.org/officeDocument/2006/relationships/tags" Target="../tags/tag231.xml"/><Relationship Id="rId10" Type="http://schemas.openxmlformats.org/officeDocument/2006/relationships/tags" Target="../tags/tag226.xml"/><Relationship Id="rId19" Type="http://schemas.openxmlformats.org/officeDocument/2006/relationships/image" Target="../media/image29.png"/><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s>
</file>

<file path=ppt/slides/_rels/slide27.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image" Target="../media/image30.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image" Target="../media/image2.png"/><Relationship Id="rId5" Type="http://schemas.openxmlformats.org/officeDocument/2006/relationships/tags" Target="../tags/tag237.xml"/><Relationship Id="rId10" Type="http://schemas.openxmlformats.org/officeDocument/2006/relationships/notesSlide" Target="../notesSlides/notesSlide23.xml"/><Relationship Id="rId4" Type="http://schemas.openxmlformats.org/officeDocument/2006/relationships/tags" Target="../tags/tag236.xml"/><Relationship Id="rId9"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31.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tags" Target="../tags/tag244.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47.xml"/><Relationship Id="rId7" Type="http://schemas.openxmlformats.org/officeDocument/2006/relationships/image" Target="../media/image2.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Layout" Target="../slideLayouts/slideLayout1.xml"/><Relationship Id="rId5" Type="http://schemas.openxmlformats.org/officeDocument/2006/relationships/tags" Target="../tags/tag249.xml"/><Relationship Id="rId4" Type="http://schemas.openxmlformats.org/officeDocument/2006/relationships/tags" Target="../tags/tag24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xml"/><Relationship Id="rId5" Type="http://schemas.openxmlformats.org/officeDocument/2006/relationships/tags" Target="../tags/tag14.xml"/><Relationship Id="rId4"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7.xml"/><Relationship Id="rId7"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5.JPG"/><Relationship Id="rId4" Type="http://schemas.openxmlformats.org/officeDocument/2006/relationships/tags" Target="../tags/tag18.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3.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xml"/><Relationship Id="rId5" Type="http://schemas.openxmlformats.org/officeDocument/2006/relationships/tags" Target="../tags/tag25.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2.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1.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slideLayout" Target="../slideLayouts/slideLayout1.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2" Type="http://schemas.openxmlformats.org/officeDocument/2006/relationships/tags" Target="../tags/tag37.xml"/><Relationship Id="rId16" Type="http://schemas.openxmlformats.org/officeDocument/2006/relationships/image" Target="../media/image8.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2.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0.xml"/><Relationship Id="rId7" Type="http://schemas.openxmlformats.org/officeDocument/2006/relationships/notesSlide" Target="../notesSlides/notesSlide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image" Target="../media/image10.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image" Target="../media/image2.png"/><Relationship Id="rId2" Type="http://schemas.openxmlformats.org/officeDocument/2006/relationships/tags" Target="../tags/tag54.xml"/><Relationship Id="rId16" Type="http://schemas.openxmlformats.org/officeDocument/2006/relationships/notesSlide" Target="../notesSlides/notesSlide5.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slideLayout" Target="../slideLayouts/slideLayout1.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680321" y="753228"/>
            <a:ext cx="9613861" cy="1080938"/>
          </a:xfrm>
          <a:prstGeom prst="rect">
            <a:avLst/>
          </a:prstGeom>
          <a:solidFill>
            <a:schemeClr val="bg1"/>
          </a:solidFill>
        </p:spPr>
        <p:txBody>
          <a:bodyPr vert="horz" lIns="91440" tIns="45720" rIns="91440" bIns="45720" rtlCol="0" anchor="b">
            <a:normAutofit fontScale="77500" lnSpcReduction="2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CA" sz="6600" b="1" dirty="0">
                <a:solidFill>
                  <a:srgbClr val="0070C0"/>
                </a:solidFill>
                <a:latin typeface="Times New Roman" panose="02020603050405020304" pitchFamily="18" charset="0"/>
                <a:cs typeface="Times New Roman" panose="02020603050405020304" pitchFamily="18" charset="0"/>
              </a:rPr>
              <a:t>Vos EMPLOYÉS </a:t>
            </a:r>
            <a:r>
              <a:rPr lang="fr-CA" sz="6600" b="1" dirty="0">
                <a:solidFill>
                  <a:schemeClr val="tx1"/>
                </a:solidFill>
                <a:latin typeface="Times New Roman" panose="02020603050405020304" pitchFamily="18" charset="0"/>
                <a:cs typeface="Times New Roman" panose="02020603050405020304" pitchFamily="18" charset="0"/>
              </a:rPr>
              <a:t>: PAYEZ</a:t>
            </a:r>
            <a:r>
              <a:rPr lang="fr-CA" sz="6600" b="1" dirty="0">
                <a:solidFill>
                  <a:srgbClr val="00B050"/>
                </a:solidFill>
                <a:latin typeface="Times New Roman" panose="02020603050405020304" pitchFamily="18" charset="0"/>
                <a:cs typeface="Times New Roman" panose="02020603050405020304" pitchFamily="18" charset="0"/>
              </a:rPr>
              <a:t>-les!</a:t>
            </a:r>
          </a:p>
        </p:txBody>
      </p:sp>
      <p:pic>
        <p:nvPicPr>
          <p:cNvPr id="5" name="Picture 4"/>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7817925" y="2036150"/>
            <a:ext cx="4231200" cy="4552950"/>
          </a:xfrm>
          <a:prstGeom prst="rect">
            <a:avLst/>
          </a:prstGeom>
        </p:spPr>
      </p:pic>
      <p:sp>
        <p:nvSpPr>
          <p:cNvPr id="6" name="Title 1"/>
          <p:cNvSpPr txBox="1">
            <a:spLocks/>
          </p:cNvSpPr>
          <p:nvPr>
            <p:custDataLst>
              <p:tags r:id="rId3"/>
            </p:custDataLst>
          </p:nvPr>
        </p:nvSpPr>
        <p:spPr>
          <a:xfrm>
            <a:off x="271975" y="2442327"/>
            <a:ext cx="6401188" cy="1548156"/>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dirty="0">
                <a:latin typeface="Times New Roman" panose="02020603050405020304" pitchFamily="18" charset="0"/>
                <a:cs typeface="Times New Roman" panose="02020603050405020304" pitchFamily="18" charset="0"/>
              </a:rPr>
              <a:t>La gestion des paiements uniques et des changements de rémunération avec </a:t>
            </a:r>
            <a:r>
              <a:rPr lang="fr-CA" dirty="0" err="1">
                <a:latin typeface="Times New Roman" panose="02020603050405020304" pitchFamily="18" charset="0"/>
                <a:cs typeface="Times New Roman" panose="02020603050405020304" pitchFamily="18" charset="0"/>
              </a:rPr>
              <a:t>Workday</a:t>
            </a:r>
            <a:r>
              <a:rPr lang="fr-CA" dirty="0">
                <a:latin typeface="Times New Roman" panose="02020603050405020304" pitchFamily="18" charset="0"/>
                <a:cs typeface="Times New Roman" panose="02020603050405020304" pitchFamily="18" charset="0"/>
              </a:rPr>
              <a:t>.</a:t>
            </a:r>
          </a:p>
        </p:txBody>
      </p:sp>
      <p:sp>
        <p:nvSpPr>
          <p:cNvPr id="7" name="Title 1"/>
          <p:cNvSpPr txBox="1">
            <a:spLocks/>
          </p:cNvSpPr>
          <p:nvPr>
            <p:custDataLst>
              <p:tags r:id="rId4"/>
            </p:custDataLst>
          </p:nvPr>
        </p:nvSpPr>
        <p:spPr>
          <a:xfrm>
            <a:off x="361950" y="4700244"/>
            <a:ext cx="680126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fr-CA" sz="1800" cap="none">
                <a:latin typeface="Times New Roman" panose="02020603050405020304" pitchFamily="18" charset="0"/>
                <a:cs typeface="Times New Roman" panose="02020603050405020304" pitchFamily="18" charset="0"/>
              </a:rPr>
              <a:t>Remarque</a:t>
            </a:r>
            <a:r>
              <a:rPr lang="fr-CA" sz="1800">
                <a:latin typeface="Times New Roman" panose="02020603050405020304" pitchFamily="18" charset="0"/>
                <a:cs typeface="Times New Roman" panose="02020603050405020304" pitchFamily="18" charset="0"/>
              </a:rPr>
              <a:t>*</a:t>
            </a:r>
          </a:p>
          <a:p>
            <a:r>
              <a:rPr lang="fr-CA" sz="1800" cap="none">
                <a:latin typeface="Times New Roman" panose="02020603050405020304" pitchFamily="18" charset="0"/>
                <a:cs typeface="Times New Roman" panose="02020603050405020304" pitchFamily="18" charset="0"/>
              </a:rPr>
              <a:t>Les captures d’écran de ce document de formation sont en anglais seulement. Workday peut toutefois s’utiliser en français selon vos préférences.</a:t>
            </a:r>
          </a:p>
        </p:txBody>
      </p:sp>
    </p:spTree>
    <p:extLst>
      <p:ext uri="{BB962C8B-B14F-4D97-AF65-F5344CB8AC3E}">
        <p14:creationId xmlns:p14="http://schemas.microsoft.com/office/powerpoint/2010/main" val="225162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1077218"/>
          </a:xfrm>
          <a:prstGeom prst="rect">
            <a:avLst/>
          </a:prstGeom>
          <a:noFill/>
        </p:spPr>
        <p:txBody>
          <a:bodyPr wrap="square" rtlCol="0">
            <a:spAutoFit/>
          </a:bodyPr>
          <a:lstStyle/>
          <a:p>
            <a:r>
              <a:rPr lang="fr-CA" sz="3200" u="sng" dirty="0">
                <a:latin typeface="Times New Roman" panose="02020603050405020304" pitchFamily="18" charset="0"/>
                <a:cs typeface="Times New Roman" panose="02020603050405020304" pitchFamily="18" charset="0"/>
              </a:rPr>
              <a:t>Changements de rémunération...Changements de rémunération basée sur le salaire (suite)</a:t>
            </a:r>
          </a:p>
        </p:txBody>
      </p:sp>
      <p:sp>
        <p:nvSpPr>
          <p:cNvPr id="6" name="TextBox 5"/>
          <p:cNvSpPr txBox="1"/>
          <p:nvPr>
            <p:custDataLst>
              <p:tags r:id="rId4"/>
            </p:custDataLst>
          </p:nvPr>
        </p:nvSpPr>
        <p:spPr>
          <a:xfrm>
            <a:off x="1514472" y="1343489"/>
            <a:ext cx="3432060" cy="1200329"/>
          </a:xfrm>
          <a:prstGeom prst="rect">
            <a:avLst/>
          </a:prstGeom>
          <a:noFill/>
        </p:spPr>
        <p:txBody>
          <a:bodyPr wrap="square" rtlCol="0">
            <a:spAutoFit/>
          </a:bodyPr>
          <a:lstStyle/>
          <a:p>
            <a:r>
              <a:rPr lang="fr-CA"/>
              <a:t>Le nouveau montant du salaire ainsi que l'ancien apparaitront sous Assignment Details. </a:t>
            </a:r>
          </a:p>
        </p:txBody>
      </p:sp>
      <p:pic>
        <p:nvPicPr>
          <p:cNvPr id="7" name="Picture 6" descr="C:\Users\NOLANW~1\AppData\Local\Temp\SNAGHTMLa9dc2e3.PNG"/>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5594984" y="1073677"/>
            <a:ext cx="4541569" cy="5545953"/>
          </a:xfrm>
          <a:prstGeom prst="rect">
            <a:avLst/>
          </a:prstGeom>
          <a:noFill/>
          <a:ln w="28575">
            <a:solidFill>
              <a:schemeClr val="bg1"/>
            </a:solidFill>
          </a:ln>
        </p:spPr>
      </p:pic>
      <p:sp>
        <p:nvSpPr>
          <p:cNvPr id="11" name="TextBox 10"/>
          <p:cNvSpPr txBox="1"/>
          <p:nvPr>
            <p:custDataLst>
              <p:tags r:id="rId6"/>
            </p:custDataLst>
          </p:nvPr>
        </p:nvSpPr>
        <p:spPr>
          <a:xfrm>
            <a:off x="1197480" y="4228799"/>
            <a:ext cx="3432060" cy="2031325"/>
          </a:xfrm>
          <a:prstGeom prst="rect">
            <a:avLst/>
          </a:prstGeom>
          <a:noFill/>
        </p:spPr>
        <p:txBody>
          <a:bodyPr wrap="square" rtlCol="0">
            <a:spAutoFit/>
          </a:bodyPr>
          <a:lstStyle/>
          <a:p>
            <a:r>
              <a:rPr lang="fr-CA" dirty="0"/>
              <a:t>Cliquez sur </a:t>
            </a:r>
            <a:r>
              <a:rPr lang="fr-CA" b="1" dirty="0" err="1"/>
              <a:t>Add</a:t>
            </a:r>
            <a:r>
              <a:rPr lang="fr-CA" b="1" dirty="0"/>
              <a:t> </a:t>
            </a:r>
            <a:r>
              <a:rPr lang="fr-CA" dirty="0"/>
              <a:t>et ajoutez, ou ajoutez de nouveau, toute modification applicable aux champs </a:t>
            </a:r>
            <a:r>
              <a:rPr lang="fr-CA" dirty="0" err="1"/>
              <a:t>Allowance</a:t>
            </a:r>
            <a:r>
              <a:rPr lang="fr-CA" dirty="0"/>
              <a:t> (Auto), Bonus ou Stock. Une fois terminé, cliquez sur </a:t>
            </a:r>
            <a:r>
              <a:rPr lang="fr-CA" b="1" dirty="0" err="1"/>
              <a:t>Submit</a:t>
            </a:r>
            <a:r>
              <a:rPr lang="fr-CA" dirty="0"/>
              <a:t>.</a:t>
            </a:r>
          </a:p>
        </p:txBody>
      </p:sp>
      <p:cxnSp>
        <p:nvCxnSpPr>
          <p:cNvPr id="12" name="Straight Arrow Connector 11"/>
          <p:cNvCxnSpPr>
            <a:cxnSpLocks/>
          </p:cNvCxnSpPr>
          <p:nvPr>
            <p:custDataLst>
              <p:tags r:id="rId7"/>
            </p:custDataLst>
          </p:nvPr>
        </p:nvCxnSpPr>
        <p:spPr>
          <a:xfrm>
            <a:off x="4852086" y="1598141"/>
            <a:ext cx="742898" cy="13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custDataLst>
              <p:tags r:id="rId8"/>
            </p:custDataLst>
          </p:nvPr>
        </p:nvCxnSpPr>
        <p:spPr>
          <a:xfrm flipV="1">
            <a:off x="4308389" y="4828964"/>
            <a:ext cx="1221847" cy="4680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custDataLst>
              <p:tags r:id="rId9"/>
            </p:custDataLst>
          </p:nvPr>
        </p:nvCxnSpPr>
        <p:spPr>
          <a:xfrm>
            <a:off x="4308389" y="5296975"/>
            <a:ext cx="1221847" cy="109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custDataLst>
              <p:tags r:id="rId10"/>
            </p:custDataLst>
          </p:nvPr>
        </p:nvCxnSpPr>
        <p:spPr>
          <a:xfrm>
            <a:off x="4308389" y="5296975"/>
            <a:ext cx="1206526" cy="9124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4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1077218"/>
          </a:xfrm>
          <a:prstGeom prst="rect">
            <a:avLst/>
          </a:prstGeom>
          <a:noFill/>
        </p:spPr>
        <p:txBody>
          <a:bodyPr wrap="square" rtlCol="0">
            <a:spAutoFit/>
          </a:bodyPr>
          <a:lstStyle/>
          <a:p>
            <a:r>
              <a:rPr lang="fr-CA" sz="3200" u="sng" dirty="0">
                <a:latin typeface="Times New Roman" panose="02020603050405020304" pitchFamily="18" charset="0"/>
                <a:cs typeface="Times New Roman" panose="02020603050405020304" pitchFamily="18" charset="0"/>
              </a:rPr>
              <a:t>Changements de rémunération...Changements de rémunération basée sur le taux horaire </a:t>
            </a:r>
          </a:p>
        </p:txBody>
      </p:sp>
      <p:pic>
        <p:nvPicPr>
          <p:cNvPr id="13" name="Picture 12"/>
          <p:cNvPicPr/>
          <p:nvPr>
            <p:custDataLst>
              <p:tags r:id="rId4"/>
            </p:custDataLst>
          </p:nvPr>
        </p:nvPicPr>
        <p:blipFill>
          <a:blip r:embed="rId9"/>
          <a:stretch>
            <a:fillRect/>
          </a:stretch>
        </p:blipFill>
        <p:spPr>
          <a:xfrm>
            <a:off x="3987115" y="1246814"/>
            <a:ext cx="7384270" cy="4872632"/>
          </a:xfrm>
          <a:prstGeom prst="rect">
            <a:avLst/>
          </a:prstGeom>
          <a:ln w="28575">
            <a:solidFill>
              <a:schemeClr val="bg1"/>
            </a:solidFill>
          </a:ln>
        </p:spPr>
      </p:pic>
      <p:sp>
        <p:nvSpPr>
          <p:cNvPr id="14" name="TextBox 13"/>
          <p:cNvSpPr txBox="1"/>
          <p:nvPr>
            <p:custDataLst>
              <p:tags r:id="rId5"/>
            </p:custDataLst>
          </p:nvPr>
        </p:nvSpPr>
        <p:spPr>
          <a:xfrm>
            <a:off x="97564" y="2598002"/>
            <a:ext cx="3432060" cy="1200329"/>
          </a:xfrm>
          <a:prstGeom prst="rect">
            <a:avLst/>
          </a:prstGeom>
          <a:noFill/>
        </p:spPr>
        <p:txBody>
          <a:bodyPr wrap="square" rtlCol="0">
            <a:spAutoFit/>
          </a:bodyPr>
          <a:lstStyle/>
          <a:p>
            <a:r>
              <a:rPr lang="fr-CA"/>
              <a:t>Assurez-vous que le Grade Profile affiche « Hourly Grade Profile » pour en employé rémunéré à l’heure </a:t>
            </a:r>
          </a:p>
        </p:txBody>
      </p:sp>
    </p:spTree>
    <p:extLst>
      <p:ext uri="{BB962C8B-B14F-4D97-AF65-F5344CB8AC3E}">
        <p14:creationId xmlns:p14="http://schemas.microsoft.com/office/powerpoint/2010/main" val="245672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1077218"/>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Changements de rémunération...Changements de rémunération basés sur le taux horaire (suite)</a:t>
            </a:r>
          </a:p>
        </p:txBody>
      </p:sp>
      <p:pic>
        <p:nvPicPr>
          <p:cNvPr id="10" name="Picture 9"/>
          <p:cNvPicPr/>
          <p:nvPr>
            <p:custDataLst>
              <p:tags r:id="rId4"/>
            </p:custDataLst>
          </p:nvPr>
        </p:nvPicPr>
        <p:blipFill>
          <a:blip r:embed="rId18"/>
          <a:stretch>
            <a:fillRect/>
          </a:stretch>
        </p:blipFill>
        <p:spPr>
          <a:xfrm>
            <a:off x="4084320" y="1261110"/>
            <a:ext cx="6725306" cy="5511546"/>
          </a:xfrm>
          <a:prstGeom prst="rect">
            <a:avLst/>
          </a:prstGeom>
          <a:ln w="28575">
            <a:solidFill>
              <a:schemeClr val="bg1"/>
            </a:solidFill>
          </a:ln>
        </p:spPr>
      </p:pic>
      <p:sp>
        <p:nvSpPr>
          <p:cNvPr id="7" name="TextBox 6"/>
          <p:cNvSpPr txBox="1"/>
          <p:nvPr>
            <p:custDataLst>
              <p:tags r:id="rId5"/>
            </p:custDataLst>
          </p:nvPr>
        </p:nvSpPr>
        <p:spPr>
          <a:xfrm>
            <a:off x="56375" y="1703087"/>
            <a:ext cx="4153160" cy="923330"/>
          </a:xfrm>
          <a:prstGeom prst="rect">
            <a:avLst/>
          </a:prstGeom>
          <a:noFill/>
        </p:spPr>
        <p:txBody>
          <a:bodyPr wrap="square" rtlCol="0">
            <a:spAutoFit/>
          </a:bodyPr>
          <a:lstStyle/>
          <a:p>
            <a:r>
              <a:rPr lang="fr-CA"/>
              <a:t>Cliquez sur l’icône </a:t>
            </a:r>
            <a:r>
              <a:rPr lang="fr-CA" b="1"/>
              <a:t>Edit </a:t>
            </a:r>
            <a:r>
              <a:rPr lang="fr-CA"/>
              <a:t> et entrez les détails du changement de rémunération basé sur le taux horaire</a:t>
            </a:r>
          </a:p>
        </p:txBody>
      </p:sp>
      <p:cxnSp>
        <p:nvCxnSpPr>
          <p:cNvPr id="11" name="Straight Arrow Connector 10"/>
          <p:cNvCxnSpPr>
            <a:cxnSpLocks/>
          </p:cNvCxnSpPr>
          <p:nvPr>
            <p:custDataLst>
              <p:tags r:id="rId6"/>
            </p:custDataLst>
          </p:nvPr>
        </p:nvCxnSpPr>
        <p:spPr>
          <a:xfrm>
            <a:off x="2874716" y="3218595"/>
            <a:ext cx="11668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7"/>
            </p:custDataLst>
          </p:nvPr>
        </p:nvSpPr>
        <p:spPr>
          <a:xfrm>
            <a:off x="97564" y="3018022"/>
            <a:ext cx="2895555" cy="369332"/>
          </a:xfrm>
          <a:prstGeom prst="rect">
            <a:avLst/>
          </a:prstGeom>
          <a:noFill/>
        </p:spPr>
        <p:txBody>
          <a:bodyPr wrap="square" rtlCol="0">
            <a:spAutoFit/>
          </a:bodyPr>
          <a:lstStyle/>
          <a:p>
            <a:r>
              <a:rPr lang="fr-CA"/>
              <a:t>Entrez le nouveau montant</a:t>
            </a:r>
          </a:p>
        </p:txBody>
      </p:sp>
      <p:sp>
        <p:nvSpPr>
          <p:cNvPr id="13" name="TextBox 12"/>
          <p:cNvSpPr txBox="1"/>
          <p:nvPr>
            <p:custDataLst>
              <p:tags r:id="rId8"/>
            </p:custDataLst>
          </p:nvPr>
        </p:nvSpPr>
        <p:spPr>
          <a:xfrm>
            <a:off x="85371" y="3672850"/>
            <a:ext cx="2895555" cy="1200329"/>
          </a:xfrm>
          <a:prstGeom prst="rect">
            <a:avLst/>
          </a:prstGeom>
          <a:noFill/>
        </p:spPr>
        <p:txBody>
          <a:bodyPr wrap="square" rtlCol="0">
            <a:spAutoFit/>
          </a:bodyPr>
          <a:lstStyle/>
          <a:p>
            <a:r>
              <a:rPr lang="fr-CA" dirty="0"/>
              <a:t>Vous pouvez aussi inscrire le changement en entrant le montant modifié ou le nouveau pourcentage</a:t>
            </a:r>
          </a:p>
        </p:txBody>
      </p:sp>
      <p:cxnSp>
        <p:nvCxnSpPr>
          <p:cNvPr id="14" name="Straight Arrow Connector 13"/>
          <p:cNvCxnSpPr>
            <a:cxnSpLocks/>
          </p:cNvCxnSpPr>
          <p:nvPr>
            <p:custDataLst>
              <p:tags r:id="rId9"/>
            </p:custDataLst>
          </p:nvPr>
        </p:nvCxnSpPr>
        <p:spPr>
          <a:xfrm flipV="1">
            <a:off x="2712075" y="3982812"/>
            <a:ext cx="1480984" cy="1549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custDataLst>
              <p:tags r:id="rId10"/>
            </p:custDataLst>
          </p:nvPr>
        </p:nvCxnSpPr>
        <p:spPr>
          <a:xfrm>
            <a:off x="2712075" y="4137791"/>
            <a:ext cx="1480984" cy="530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11"/>
            </p:custDataLst>
          </p:nvPr>
        </p:nvSpPr>
        <p:spPr>
          <a:xfrm>
            <a:off x="97563" y="5278616"/>
            <a:ext cx="2895555" cy="923330"/>
          </a:xfrm>
          <a:prstGeom prst="rect">
            <a:avLst/>
          </a:prstGeom>
          <a:noFill/>
        </p:spPr>
        <p:txBody>
          <a:bodyPr wrap="square" rtlCol="0">
            <a:spAutoFit/>
          </a:bodyPr>
          <a:lstStyle/>
          <a:p>
            <a:r>
              <a:rPr lang="fr-CA"/>
              <a:t>Assurez-vous d’entre la fréquence correctement</a:t>
            </a:r>
          </a:p>
        </p:txBody>
      </p:sp>
      <p:cxnSp>
        <p:nvCxnSpPr>
          <p:cNvPr id="18" name="Straight Arrow Connector 17"/>
          <p:cNvCxnSpPr>
            <a:cxnSpLocks/>
          </p:cNvCxnSpPr>
          <p:nvPr>
            <p:custDataLst>
              <p:tags r:id="rId12"/>
            </p:custDataLst>
          </p:nvPr>
        </p:nvCxnSpPr>
        <p:spPr>
          <a:xfrm flipV="1">
            <a:off x="2508420" y="6030097"/>
            <a:ext cx="1594023" cy="57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custDataLst>
              <p:tags r:id="rId13"/>
            </p:custDataLst>
          </p:nvPr>
        </p:nvSpPr>
        <p:spPr>
          <a:xfrm>
            <a:off x="10835329" y="1853247"/>
            <a:ext cx="1356671" cy="923330"/>
          </a:xfrm>
          <a:prstGeom prst="rect">
            <a:avLst/>
          </a:prstGeom>
          <a:noFill/>
        </p:spPr>
        <p:txBody>
          <a:bodyPr wrap="square" rtlCol="0">
            <a:spAutoFit/>
          </a:bodyPr>
          <a:lstStyle/>
          <a:p>
            <a:r>
              <a:rPr lang="fr-CA" dirty="0"/>
              <a:t>Cliquez sur </a:t>
            </a:r>
            <a:r>
              <a:rPr lang="fr-CA" b="1" dirty="0"/>
              <a:t>Save</a:t>
            </a:r>
            <a:r>
              <a:rPr lang="fr-CA" dirty="0"/>
              <a:t> à la fin</a:t>
            </a:r>
          </a:p>
        </p:txBody>
      </p:sp>
      <p:cxnSp>
        <p:nvCxnSpPr>
          <p:cNvPr id="20" name="Straight Arrow Connector 19"/>
          <p:cNvCxnSpPr>
            <a:cxnSpLocks/>
          </p:cNvCxnSpPr>
          <p:nvPr>
            <p:custDataLst>
              <p:tags r:id="rId14"/>
            </p:custDataLst>
          </p:nvPr>
        </p:nvCxnSpPr>
        <p:spPr>
          <a:xfrm flipH="1" flipV="1">
            <a:off x="10555614" y="2007459"/>
            <a:ext cx="285006" cy="16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4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1077218"/>
          </a:xfrm>
          <a:prstGeom prst="rect">
            <a:avLst/>
          </a:prstGeom>
          <a:noFill/>
        </p:spPr>
        <p:txBody>
          <a:bodyPr wrap="square" rtlCol="0">
            <a:spAutoFit/>
          </a:bodyPr>
          <a:lstStyle/>
          <a:p>
            <a:r>
              <a:rPr lang="fr-CA" sz="3200" u="sng" dirty="0">
                <a:latin typeface="Times New Roman" panose="02020603050405020304" pitchFamily="18" charset="0"/>
                <a:cs typeface="Times New Roman" panose="02020603050405020304" pitchFamily="18" charset="0"/>
              </a:rPr>
              <a:t>Changements de rémunération...Changements de rémunération basée sur le taux horaire (suite)</a:t>
            </a:r>
          </a:p>
        </p:txBody>
      </p:sp>
      <p:sp>
        <p:nvSpPr>
          <p:cNvPr id="6" name="TextBox 5"/>
          <p:cNvSpPr txBox="1"/>
          <p:nvPr>
            <p:custDataLst>
              <p:tags r:id="rId4"/>
            </p:custDataLst>
          </p:nvPr>
        </p:nvSpPr>
        <p:spPr>
          <a:xfrm>
            <a:off x="97564" y="1626665"/>
            <a:ext cx="3432060" cy="369332"/>
          </a:xfrm>
          <a:prstGeom prst="rect">
            <a:avLst/>
          </a:prstGeom>
          <a:noFill/>
        </p:spPr>
        <p:txBody>
          <a:bodyPr wrap="square" rtlCol="0">
            <a:spAutoFit/>
          </a:bodyPr>
          <a:lstStyle/>
          <a:p>
            <a:r>
              <a:rPr lang="fr-CA"/>
              <a:t> </a:t>
            </a:r>
          </a:p>
        </p:txBody>
      </p:sp>
      <p:pic>
        <p:nvPicPr>
          <p:cNvPr id="7" name="Picture 6"/>
          <p:cNvPicPr/>
          <p:nvPr>
            <p:custDataLst>
              <p:tags r:id="rId5"/>
            </p:custDataLst>
          </p:nvPr>
        </p:nvPicPr>
        <p:blipFill>
          <a:blip r:embed="rId12"/>
          <a:stretch>
            <a:fillRect/>
          </a:stretch>
        </p:blipFill>
        <p:spPr>
          <a:xfrm>
            <a:off x="4312919" y="1717040"/>
            <a:ext cx="7012305" cy="3616960"/>
          </a:xfrm>
          <a:prstGeom prst="rect">
            <a:avLst/>
          </a:prstGeom>
          <a:ln w="28575">
            <a:solidFill>
              <a:schemeClr val="bg1"/>
            </a:solidFill>
          </a:ln>
        </p:spPr>
      </p:pic>
      <p:sp>
        <p:nvSpPr>
          <p:cNvPr id="11" name="TextBox 10"/>
          <p:cNvSpPr txBox="1"/>
          <p:nvPr>
            <p:custDataLst>
              <p:tags r:id="rId6"/>
            </p:custDataLst>
          </p:nvPr>
        </p:nvSpPr>
        <p:spPr>
          <a:xfrm>
            <a:off x="232407" y="1927200"/>
            <a:ext cx="3432060" cy="1200329"/>
          </a:xfrm>
          <a:prstGeom prst="rect">
            <a:avLst/>
          </a:prstGeom>
          <a:noFill/>
        </p:spPr>
        <p:txBody>
          <a:bodyPr wrap="square" rtlCol="0">
            <a:spAutoFit/>
          </a:bodyPr>
          <a:lstStyle/>
          <a:p>
            <a:r>
              <a:rPr lang="fr-CA"/>
              <a:t>Le nouveau montant du taux horaire ainsi que l'ancien apparaitront sous Assignment Details. </a:t>
            </a:r>
          </a:p>
        </p:txBody>
      </p:sp>
      <p:cxnSp>
        <p:nvCxnSpPr>
          <p:cNvPr id="13" name="Straight Arrow Connector 12"/>
          <p:cNvCxnSpPr>
            <a:cxnSpLocks/>
          </p:cNvCxnSpPr>
          <p:nvPr>
            <p:custDataLst>
              <p:tags r:id="rId7"/>
            </p:custDataLst>
          </p:nvPr>
        </p:nvCxnSpPr>
        <p:spPr>
          <a:xfrm>
            <a:off x="2751438" y="2676383"/>
            <a:ext cx="1521084" cy="13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4312920" y="4419600"/>
            <a:ext cx="701230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94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1384995"/>
          </a:xfrm>
          <a:prstGeom prst="rect">
            <a:avLst/>
          </a:prstGeom>
          <a:noFill/>
        </p:spPr>
        <p:txBody>
          <a:bodyPr wrap="square" rtlCol="0">
            <a:spAutoFit/>
          </a:bodyPr>
          <a:lstStyle/>
          <a:p>
            <a:r>
              <a:rPr lang="fr-CA" sz="3200" u="sng" dirty="0">
                <a:latin typeface="Times New Roman" panose="02020603050405020304" pitchFamily="18" charset="0"/>
                <a:cs typeface="Times New Roman" panose="02020603050405020304" pitchFamily="18" charset="0"/>
              </a:rPr>
              <a:t>Les changements de rémunération...Changement de taux incitatif </a:t>
            </a:r>
            <a:r>
              <a:rPr lang="fr-CA" sz="2000" u="sng" dirty="0">
                <a:latin typeface="Times New Roman" panose="02020603050405020304" pitchFamily="18" charset="0"/>
                <a:cs typeface="Times New Roman" panose="02020603050405020304" pitchFamily="18" charset="0"/>
              </a:rPr>
              <a:t>(Remarque* Pour les employés réellement payés à taux incitatif, et non rémunérés à l’heure avec des prestations supplémentaires. Il s'agit du taux de leurs congés</a:t>
            </a:r>
          </a:p>
        </p:txBody>
      </p:sp>
      <p:pic>
        <p:nvPicPr>
          <p:cNvPr id="12" name="Picture 11"/>
          <p:cNvPicPr/>
          <p:nvPr>
            <p:custDataLst>
              <p:tags r:id="rId4"/>
            </p:custDataLst>
          </p:nvPr>
        </p:nvPicPr>
        <p:blipFill>
          <a:blip r:embed="rId16"/>
          <a:stretch>
            <a:fillRect/>
          </a:stretch>
        </p:blipFill>
        <p:spPr>
          <a:xfrm>
            <a:off x="4101318" y="1539996"/>
            <a:ext cx="7402928" cy="4298095"/>
          </a:xfrm>
          <a:prstGeom prst="rect">
            <a:avLst/>
          </a:prstGeom>
          <a:ln w="28575">
            <a:solidFill>
              <a:schemeClr val="bg1"/>
            </a:solidFill>
          </a:ln>
        </p:spPr>
      </p:pic>
      <p:sp>
        <p:nvSpPr>
          <p:cNvPr id="13" name="TextBox 12"/>
          <p:cNvSpPr txBox="1"/>
          <p:nvPr>
            <p:custDataLst>
              <p:tags r:id="rId5"/>
            </p:custDataLst>
          </p:nvPr>
        </p:nvSpPr>
        <p:spPr>
          <a:xfrm>
            <a:off x="302798" y="1750865"/>
            <a:ext cx="1937182" cy="646331"/>
          </a:xfrm>
          <a:prstGeom prst="rect">
            <a:avLst/>
          </a:prstGeom>
          <a:noFill/>
        </p:spPr>
        <p:txBody>
          <a:bodyPr wrap="square" rtlCol="0">
            <a:spAutoFit/>
          </a:bodyPr>
          <a:lstStyle/>
          <a:p>
            <a:r>
              <a:rPr lang="fr-CA"/>
              <a:t>Choisissez la date d'entrée en vigueur</a:t>
            </a:r>
          </a:p>
        </p:txBody>
      </p:sp>
      <p:sp>
        <p:nvSpPr>
          <p:cNvPr id="14" name="TextBox 13"/>
          <p:cNvSpPr txBox="1"/>
          <p:nvPr>
            <p:custDataLst>
              <p:tags r:id="rId6"/>
            </p:custDataLst>
          </p:nvPr>
        </p:nvSpPr>
        <p:spPr>
          <a:xfrm>
            <a:off x="302798" y="4617416"/>
            <a:ext cx="3226825" cy="923330"/>
          </a:xfrm>
          <a:prstGeom prst="rect">
            <a:avLst/>
          </a:prstGeom>
          <a:noFill/>
        </p:spPr>
        <p:txBody>
          <a:bodyPr wrap="square" rtlCol="0">
            <a:spAutoFit/>
          </a:bodyPr>
          <a:lstStyle/>
          <a:p>
            <a:r>
              <a:rPr lang="fr-CA"/>
              <a:t>Sélectionnez la raison du changement de rémunération à partir du champ Reason. </a:t>
            </a:r>
          </a:p>
        </p:txBody>
      </p:sp>
      <p:cxnSp>
        <p:nvCxnSpPr>
          <p:cNvPr id="15" name="Straight Arrow Connector 14"/>
          <p:cNvCxnSpPr>
            <a:cxnSpLocks/>
          </p:cNvCxnSpPr>
          <p:nvPr>
            <p:custDataLst>
              <p:tags r:id="rId7"/>
            </p:custDataLst>
          </p:nvPr>
        </p:nvCxnSpPr>
        <p:spPr>
          <a:xfrm flipV="1">
            <a:off x="3039762" y="4720281"/>
            <a:ext cx="1227975" cy="4201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custDataLst>
              <p:tags r:id="rId8"/>
            </p:custDataLst>
          </p:nvPr>
        </p:nvCxnSpPr>
        <p:spPr>
          <a:xfrm>
            <a:off x="2125362" y="2166551"/>
            <a:ext cx="2125318" cy="535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9"/>
            </p:custDataLst>
          </p:nvPr>
        </p:nvSpPr>
        <p:spPr>
          <a:xfrm>
            <a:off x="302798" y="2761670"/>
            <a:ext cx="3124141" cy="1477328"/>
          </a:xfrm>
          <a:prstGeom prst="rect">
            <a:avLst/>
          </a:prstGeom>
          <a:noFill/>
        </p:spPr>
        <p:txBody>
          <a:bodyPr wrap="square" rtlCol="0">
            <a:spAutoFit/>
          </a:bodyPr>
          <a:lstStyle/>
          <a:p>
            <a:r>
              <a:rPr lang="fr-CA"/>
              <a:t>Cochez la case </a:t>
            </a:r>
            <a:r>
              <a:rPr lang="fr-CA" b="1"/>
              <a:t>Use Next Pay Period</a:t>
            </a:r>
            <a:r>
              <a:rPr lang="fr-CA"/>
              <a:t> pour que le changement soit effectué au premier jour de la prochaine période de paie</a:t>
            </a:r>
            <a:r>
              <a:rPr lang="fr-CA">
                <a:solidFill>
                  <a:srgbClr val="002060"/>
                </a:solidFill>
              </a:rPr>
              <a:t>. </a:t>
            </a:r>
          </a:p>
        </p:txBody>
      </p:sp>
      <p:cxnSp>
        <p:nvCxnSpPr>
          <p:cNvPr id="19" name="Straight Arrow Connector 18"/>
          <p:cNvCxnSpPr>
            <a:cxnSpLocks/>
          </p:cNvCxnSpPr>
          <p:nvPr>
            <p:custDataLst>
              <p:tags r:id="rId10"/>
            </p:custDataLst>
          </p:nvPr>
        </p:nvCxnSpPr>
        <p:spPr>
          <a:xfrm>
            <a:off x="3426940" y="3608173"/>
            <a:ext cx="840797" cy="3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11"/>
            </p:custDataLst>
          </p:nvPr>
        </p:nvSpPr>
        <p:spPr>
          <a:xfrm>
            <a:off x="9978998" y="3285007"/>
            <a:ext cx="1636353" cy="923330"/>
          </a:xfrm>
          <a:prstGeom prst="rect">
            <a:avLst/>
          </a:prstGeom>
          <a:noFill/>
        </p:spPr>
        <p:txBody>
          <a:bodyPr wrap="square" rtlCol="0">
            <a:spAutoFit/>
          </a:bodyPr>
          <a:lstStyle/>
          <a:p>
            <a:r>
              <a:rPr lang="fr-CA">
                <a:solidFill>
                  <a:schemeClr val="bg1"/>
                </a:solidFill>
              </a:rPr>
              <a:t>Une fois terminé, cliquez sur </a:t>
            </a:r>
            <a:r>
              <a:rPr lang="fr-CA" b="1">
                <a:solidFill>
                  <a:schemeClr val="bg1"/>
                </a:solidFill>
              </a:rPr>
              <a:t>Save</a:t>
            </a:r>
          </a:p>
        </p:txBody>
      </p:sp>
      <p:cxnSp>
        <p:nvCxnSpPr>
          <p:cNvPr id="28" name="Straight Arrow Connector 27"/>
          <p:cNvCxnSpPr>
            <a:cxnSpLocks/>
          </p:cNvCxnSpPr>
          <p:nvPr>
            <p:custDataLst>
              <p:tags r:id="rId12"/>
            </p:custDataLst>
          </p:nvPr>
        </p:nvCxnSpPr>
        <p:spPr>
          <a:xfrm flipH="1" flipV="1">
            <a:off x="11105381" y="2861020"/>
            <a:ext cx="12602" cy="4835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04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1077218"/>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Les changements de rémunération...Changement de taux incitatif</a:t>
            </a:r>
          </a:p>
        </p:txBody>
      </p:sp>
      <p:sp>
        <p:nvSpPr>
          <p:cNvPr id="6" name="TextBox 5"/>
          <p:cNvSpPr txBox="1"/>
          <p:nvPr>
            <p:custDataLst>
              <p:tags r:id="rId4"/>
            </p:custDataLst>
          </p:nvPr>
        </p:nvSpPr>
        <p:spPr>
          <a:xfrm>
            <a:off x="97564" y="1626665"/>
            <a:ext cx="3432060" cy="369332"/>
          </a:xfrm>
          <a:prstGeom prst="rect">
            <a:avLst/>
          </a:prstGeom>
          <a:noFill/>
        </p:spPr>
        <p:txBody>
          <a:bodyPr wrap="square" rtlCol="0">
            <a:spAutoFit/>
          </a:bodyPr>
          <a:lstStyle/>
          <a:p>
            <a:r>
              <a:rPr lang="fr-CA"/>
              <a:t> </a:t>
            </a:r>
          </a:p>
        </p:txBody>
      </p:sp>
      <p:sp>
        <p:nvSpPr>
          <p:cNvPr id="10" name="TextBox 9"/>
          <p:cNvSpPr txBox="1"/>
          <p:nvPr>
            <p:custDataLst>
              <p:tags r:id="rId5"/>
            </p:custDataLst>
          </p:nvPr>
        </p:nvSpPr>
        <p:spPr>
          <a:xfrm>
            <a:off x="97564" y="2598002"/>
            <a:ext cx="3432060" cy="1477328"/>
          </a:xfrm>
          <a:prstGeom prst="rect">
            <a:avLst/>
          </a:prstGeom>
          <a:noFill/>
        </p:spPr>
        <p:txBody>
          <a:bodyPr wrap="square" rtlCol="0">
            <a:spAutoFit/>
          </a:bodyPr>
          <a:lstStyle/>
          <a:p>
            <a:r>
              <a:rPr lang="fr-CA" dirty="0"/>
              <a:t>Assurez-vous que le Grade Profile affiche « CAN </a:t>
            </a:r>
            <a:r>
              <a:rPr lang="fr-CA" dirty="0" err="1"/>
              <a:t>Incentive</a:t>
            </a:r>
            <a:r>
              <a:rPr lang="fr-CA" dirty="0"/>
              <a:t> Grade Profile » pour un employé rémunéré par taux incitatif </a:t>
            </a:r>
          </a:p>
        </p:txBody>
      </p:sp>
      <p:pic>
        <p:nvPicPr>
          <p:cNvPr id="6146" name="Picture 2"/>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3963864" y="1626665"/>
            <a:ext cx="7154119" cy="441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31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custDataLst>
              <p:tags r:id="rId1"/>
            </p:custDataLst>
          </p:nvPr>
        </p:nvPicPr>
        <p:blipFill>
          <a:blip r:embed="rId18">
            <a:extLst>
              <a:ext uri="{28A0092B-C50C-407E-A947-70E740481C1C}">
                <a14:useLocalDpi xmlns:a14="http://schemas.microsoft.com/office/drawing/2010/main" val="0"/>
              </a:ext>
            </a:extLst>
          </a:blip>
          <a:srcRect/>
          <a:stretch>
            <a:fillRect/>
          </a:stretch>
        </p:blipFill>
        <p:spPr bwMode="auto">
          <a:xfrm>
            <a:off x="4041572" y="1626665"/>
            <a:ext cx="61817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0"/>
          <p:cNvSpPr>
            <a:spLocks noGrp="1"/>
          </p:cNvSpPr>
          <p:nvPr>
            <p:ph type="ftr" sz="quarter" idx="11"/>
            <p:custDataLst>
              <p:tags r:id="rId2"/>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4"/>
            </p:custDataLst>
          </p:nvPr>
        </p:nvSpPr>
        <p:spPr>
          <a:xfrm>
            <a:off x="97564" y="169596"/>
            <a:ext cx="10475186" cy="1077218"/>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Les changements de rémunération...Changement de taux incitatif</a:t>
            </a:r>
          </a:p>
        </p:txBody>
      </p:sp>
      <p:sp>
        <p:nvSpPr>
          <p:cNvPr id="6" name="TextBox 5"/>
          <p:cNvSpPr txBox="1"/>
          <p:nvPr>
            <p:custDataLst>
              <p:tags r:id="rId5"/>
            </p:custDataLst>
          </p:nvPr>
        </p:nvSpPr>
        <p:spPr>
          <a:xfrm>
            <a:off x="97564" y="1626665"/>
            <a:ext cx="3432060" cy="369332"/>
          </a:xfrm>
          <a:prstGeom prst="rect">
            <a:avLst/>
          </a:prstGeom>
          <a:noFill/>
        </p:spPr>
        <p:txBody>
          <a:bodyPr wrap="square" rtlCol="0">
            <a:spAutoFit/>
          </a:bodyPr>
          <a:lstStyle/>
          <a:p>
            <a:r>
              <a:rPr lang="fr-CA"/>
              <a:t> </a:t>
            </a:r>
          </a:p>
        </p:txBody>
      </p:sp>
      <p:sp>
        <p:nvSpPr>
          <p:cNvPr id="10" name="TextBox 9"/>
          <p:cNvSpPr txBox="1"/>
          <p:nvPr>
            <p:custDataLst>
              <p:tags r:id="rId6"/>
            </p:custDataLst>
          </p:nvPr>
        </p:nvSpPr>
        <p:spPr>
          <a:xfrm>
            <a:off x="56375" y="1472424"/>
            <a:ext cx="3985197" cy="1200329"/>
          </a:xfrm>
          <a:prstGeom prst="rect">
            <a:avLst/>
          </a:prstGeom>
          <a:noFill/>
        </p:spPr>
        <p:txBody>
          <a:bodyPr wrap="square" rtlCol="0">
            <a:spAutoFit/>
          </a:bodyPr>
          <a:lstStyle/>
          <a:p>
            <a:r>
              <a:rPr lang="fr-CA" dirty="0"/>
              <a:t>Cliquez sur l’icône </a:t>
            </a:r>
            <a:r>
              <a:rPr lang="fr-CA" b="1" dirty="0" err="1"/>
              <a:t>Edit</a:t>
            </a:r>
            <a:r>
              <a:rPr lang="fr-CA" b="1" dirty="0"/>
              <a:t> </a:t>
            </a:r>
            <a:r>
              <a:rPr lang="fr-CA" dirty="0"/>
              <a:t> et entrez les détails requis dans l’écran de changement de rémunération basée sur  le taux horaire</a:t>
            </a:r>
          </a:p>
        </p:txBody>
      </p:sp>
      <p:cxnSp>
        <p:nvCxnSpPr>
          <p:cNvPr id="11" name="Straight Arrow Connector 10"/>
          <p:cNvCxnSpPr>
            <a:cxnSpLocks/>
          </p:cNvCxnSpPr>
          <p:nvPr>
            <p:custDataLst>
              <p:tags r:id="rId7"/>
            </p:custDataLst>
          </p:nvPr>
        </p:nvCxnSpPr>
        <p:spPr>
          <a:xfrm>
            <a:off x="2874716" y="2971455"/>
            <a:ext cx="11668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8"/>
            </p:custDataLst>
          </p:nvPr>
        </p:nvSpPr>
        <p:spPr>
          <a:xfrm>
            <a:off x="97564" y="2770882"/>
            <a:ext cx="2895555" cy="369332"/>
          </a:xfrm>
          <a:prstGeom prst="rect">
            <a:avLst/>
          </a:prstGeom>
          <a:noFill/>
        </p:spPr>
        <p:txBody>
          <a:bodyPr wrap="square" rtlCol="0">
            <a:spAutoFit/>
          </a:bodyPr>
          <a:lstStyle/>
          <a:p>
            <a:r>
              <a:rPr lang="fr-CA" dirty="0"/>
              <a:t>Entrez le nouveau montant</a:t>
            </a:r>
          </a:p>
        </p:txBody>
      </p:sp>
      <p:sp>
        <p:nvSpPr>
          <p:cNvPr id="13" name="TextBox 12"/>
          <p:cNvSpPr txBox="1"/>
          <p:nvPr>
            <p:custDataLst>
              <p:tags r:id="rId9"/>
            </p:custDataLst>
          </p:nvPr>
        </p:nvSpPr>
        <p:spPr>
          <a:xfrm>
            <a:off x="97563" y="3308407"/>
            <a:ext cx="2895555" cy="1200329"/>
          </a:xfrm>
          <a:prstGeom prst="rect">
            <a:avLst/>
          </a:prstGeom>
          <a:noFill/>
        </p:spPr>
        <p:txBody>
          <a:bodyPr wrap="square" rtlCol="0">
            <a:spAutoFit/>
          </a:bodyPr>
          <a:lstStyle/>
          <a:p>
            <a:r>
              <a:rPr lang="fr-CA" dirty="0"/>
              <a:t>Vous pouvez aussi inscrire le changement en entrant le montant modifié ou le nouveau pourcentage</a:t>
            </a:r>
          </a:p>
        </p:txBody>
      </p:sp>
      <p:cxnSp>
        <p:nvCxnSpPr>
          <p:cNvPr id="14" name="Straight Arrow Connector 13"/>
          <p:cNvCxnSpPr>
            <a:cxnSpLocks/>
          </p:cNvCxnSpPr>
          <p:nvPr>
            <p:custDataLst>
              <p:tags r:id="rId10"/>
            </p:custDataLst>
          </p:nvPr>
        </p:nvCxnSpPr>
        <p:spPr>
          <a:xfrm flipV="1">
            <a:off x="2604981" y="3678010"/>
            <a:ext cx="1480984" cy="1549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custDataLst>
              <p:tags r:id="rId11"/>
            </p:custDataLst>
          </p:nvPr>
        </p:nvCxnSpPr>
        <p:spPr>
          <a:xfrm>
            <a:off x="2604981" y="3832989"/>
            <a:ext cx="1480984" cy="530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12"/>
            </p:custDataLst>
          </p:nvPr>
        </p:nvSpPr>
        <p:spPr>
          <a:xfrm>
            <a:off x="97563" y="4891431"/>
            <a:ext cx="2895555" cy="923330"/>
          </a:xfrm>
          <a:prstGeom prst="rect">
            <a:avLst/>
          </a:prstGeom>
          <a:noFill/>
        </p:spPr>
        <p:txBody>
          <a:bodyPr wrap="square" rtlCol="0">
            <a:spAutoFit/>
          </a:bodyPr>
          <a:lstStyle/>
          <a:p>
            <a:r>
              <a:rPr lang="fr-CA" dirty="0"/>
              <a:t>Assurez-vous d’entrer la fréquence correctement</a:t>
            </a:r>
          </a:p>
        </p:txBody>
      </p:sp>
      <p:cxnSp>
        <p:nvCxnSpPr>
          <p:cNvPr id="18" name="Straight Arrow Connector 17"/>
          <p:cNvCxnSpPr>
            <a:cxnSpLocks/>
          </p:cNvCxnSpPr>
          <p:nvPr>
            <p:custDataLst>
              <p:tags r:id="rId13"/>
            </p:custDataLst>
          </p:nvPr>
        </p:nvCxnSpPr>
        <p:spPr>
          <a:xfrm flipV="1">
            <a:off x="2508420" y="5642919"/>
            <a:ext cx="1577545" cy="57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custDataLst>
              <p:tags r:id="rId14"/>
            </p:custDataLst>
          </p:nvPr>
        </p:nvSpPr>
        <p:spPr>
          <a:xfrm>
            <a:off x="10242204" y="1995997"/>
            <a:ext cx="1673976" cy="646331"/>
          </a:xfrm>
          <a:prstGeom prst="rect">
            <a:avLst/>
          </a:prstGeom>
          <a:noFill/>
        </p:spPr>
        <p:txBody>
          <a:bodyPr wrap="square" rtlCol="0">
            <a:spAutoFit/>
          </a:bodyPr>
          <a:lstStyle/>
          <a:p>
            <a:r>
              <a:rPr lang="fr-CA"/>
              <a:t>Cliquez sur </a:t>
            </a:r>
            <a:r>
              <a:rPr lang="fr-CA" b="1"/>
              <a:t>Save</a:t>
            </a:r>
            <a:r>
              <a:rPr lang="fr-CA"/>
              <a:t> à la fin</a:t>
            </a:r>
          </a:p>
        </p:txBody>
      </p:sp>
      <p:cxnSp>
        <p:nvCxnSpPr>
          <p:cNvPr id="20" name="Straight Arrow Connector 19"/>
          <p:cNvCxnSpPr>
            <a:cxnSpLocks/>
          </p:cNvCxnSpPr>
          <p:nvPr>
            <p:custDataLst>
              <p:tags r:id="rId15"/>
            </p:custDataLst>
          </p:nvPr>
        </p:nvCxnSpPr>
        <p:spPr>
          <a:xfrm flipH="1" flipV="1">
            <a:off x="10022989" y="1959358"/>
            <a:ext cx="285006" cy="16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68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1077218"/>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Les changements de rémunération...Changement de taux incitatif</a:t>
            </a:r>
          </a:p>
        </p:txBody>
      </p:sp>
      <p:sp>
        <p:nvSpPr>
          <p:cNvPr id="6" name="TextBox 5"/>
          <p:cNvSpPr txBox="1"/>
          <p:nvPr>
            <p:custDataLst>
              <p:tags r:id="rId4"/>
            </p:custDataLst>
          </p:nvPr>
        </p:nvSpPr>
        <p:spPr>
          <a:xfrm>
            <a:off x="97564" y="1626665"/>
            <a:ext cx="3432060" cy="369332"/>
          </a:xfrm>
          <a:prstGeom prst="rect">
            <a:avLst/>
          </a:prstGeom>
          <a:noFill/>
        </p:spPr>
        <p:txBody>
          <a:bodyPr wrap="square" rtlCol="0">
            <a:spAutoFit/>
          </a:bodyPr>
          <a:lstStyle/>
          <a:p>
            <a:r>
              <a:rPr lang="fr-CA"/>
              <a:t> </a:t>
            </a:r>
          </a:p>
        </p:txBody>
      </p:sp>
      <p:sp>
        <p:nvSpPr>
          <p:cNvPr id="10" name="TextBox 9"/>
          <p:cNvSpPr txBox="1"/>
          <p:nvPr>
            <p:custDataLst>
              <p:tags r:id="rId5"/>
            </p:custDataLst>
          </p:nvPr>
        </p:nvSpPr>
        <p:spPr>
          <a:xfrm>
            <a:off x="245029" y="2032451"/>
            <a:ext cx="2564074" cy="646331"/>
          </a:xfrm>
          <a:prstGeom prst="rect">
            <a:avLst/>
          </a:prstGeom>
          <a:noFill/>
        </p:spPr>
        <p:txBody>
          <a:bodyPr wrap="square" rtlCol="0">
            <a:spAutoFit/>
          </a:bodyPr>
          <a:lstStyle/>
          <a:p>
            <a:r>
              <a:rPr lang="fr-CA"/>
              <a:t>Le montant par unité demeure à 0.01  </a:t>
            </a:r>
          </a:p>
        </p:txBody>
      </p:sp>
      <p:sp>
        <p:nvSpPr>
          <p:cNvPr id="11" name="TextBox 10"/>
          <p:cNvSpPr txBox="1"/>
          <p:nvPr>
            <p:custDataLst>
              <p:tags r:id="rId6"/>
            </p:custDataLst>
          </p:nvPr>
        </p:nvSpPr>
        <p:spPr>
          <a:xfrm>
            <a:off x="245029" y="4282978"/>
            <a:ext cx="1911178" cy="369332"/>
          </a:xfrm>
          <a:prstGeom prst="rect">
            <a:avLst/>
          </a:prstGeom>
          <a:noFill/>
        </p:spPr>
        <p:txBody>
          <a:bodyPr wrap="square" rtlCol="0">
            <a:spAutoFit/>
          </a:bodyPr>
          <a:lstStyle/>
          <a:p>
            <a:r>
              <a:rPr lang="fr-CA"/>
              <a:t>Cliquez sur </a:t>
            </a:r>
            <a:r>
              <a:rPr lang="fr-CA" b="1"/>
              <a:t>Submit</a:t>
            </a:r>
          </a:p>
        </p:txBody>
      </p:sp>
      <p:sp>
        <p:nvSpPr>
          <p:cNvPr id="12" name="TextBox 11"/>
          <p:cNvSpPr txBox="1"/>
          <p:nvPr>
            <p:custDataLst>
              <p:tags r:id="rId7"/>
            </p:custDataLst>
          </p:nvPr>
        </p:nvSpPr>
        <p:spPr>
          <a:xfrm>
            <a:off x="245029" y="3042864"/>
            <a:ext cx="2564074" cy="923330"/>
          </a:xfrm>
          <a:prstGeom prst="rect">
            <a:avLst/>
          </a:prstGeom>
          <a:noFill/>
        </p:spPr>
        <p:txBody>
          <a:bodyPr wrap="square" rtlCol="0">
            <a:spAutoFit/>
          </a:bodyPr>
          <a:lstStyle/>
          <a:p>
            <a:r>
              <a:rPr lang="fr-CA"/>
              <a:t>Les détails de cette section ne changent pas</a:t>
            </a:r>
          </a:p>
        </p:txBody>
      </p:sp>
      <p:pic>
        <p:nvPicPr>
          <p:cNvPr id="7170"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2701440" y="1811331"/>
            <a:ext cx="8416543" cy="362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60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584775"/>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Les changements de rémunération... Vérification du statut</a:t>
            </a:r>
          </a:p>
        </p:txBody>
      </p:sp>
      <p:sp>
        <p:nvSpPr>
          <p:cNvPr id="6" name="TextBox 5"/>
          <p:cNvSpPr txBox="1"/>
          <p:nvPr>
            <p:custDataLst>
              <p:tags r:id="rId4"/>
            </p:custDataLst>
          </p:nvPr>
        </p:nvSpPr>
        <p:spPr>
          <a:xfrm>
            <a:off x="97564" y="1626665"/>
            <a:ext cx="3432060" cy="369332"/>
          </a:xfrm>
          <a:prstGeom prst="rect">
            <a:avLst/>
          </a:prstGeom>
          <a:noFill/>
        </p:spPr>
        <p:txBody>
          <a:bodyPr wrap="square" rtlCol="0">
            <a:spAutoFit/>
          </a:bodyPr>
          <a:lstStyle/>
          <a:p>
            <a:r>
              <a:rPr lang="fr-CA"/>
              <a:t> </a:t>
            </a:r>
          </a:p>
        </p:txBody>
      </p:sp>
      <p:pic>
        <p:nvPicPr>
          <p:cNvPr id="10" name="Picture 9" descr="C:\Users\NOLANW~1\AppData\Local\Temp\SNAGHTML5276c76.PNG"/>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00444" y="1868481"/>
            <a:ext cx="11615331" cy="3430965"/>
          </a:xfrm>
          <a:prstGeom prst="rect">
            <a:avLst/>
          </a:prstGeom>
          <a:noFill/>
          <a:ln w="28575">
            <a:solidFill>
              <a:schemeClr val="bg1"/>
            </a:solidFill>
          </a:ln>
        </p:spPr>
      </p:pic>
      <p:cxnSp>
        <p:nvCxnSpPr>
          <p:cNvPr id="12" name="Straight Arrow Connector 11"/>
          <p:cNvCxnSpPr>
            <a:cxnSpLocks/>
          </p:cNvCxnSpPr>
          <p:nvPr>
            <p:custDataLst>
              <p:tags r:id="rId6"/>
            </p:custDataLst>
          </p:nvPr>
        </p:nvCxnSpPr>
        <p:spPr>
          <a:xfrm flipH="1">
            <a:off x="769188" y="1499464"/>
            <a:ext cx="5168" cy="276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7"/>
            </p:custDataLst>
          </p:nvPr>
        </p:nvSpPr>
        <p:spPr>
          <a:xfrm>
            <a:off x="300444" y="844647"/>
            <a:ext cx="1544542" cy="646331"/>
          </a:xfrm>
          <a:prstGeom prst="rect">
            <a:avLst/>
          </a:prstGeom>
          <a:noFill/>
        </p:spPr>
        <p:txBody>
          <a:bodyPr wrap="square" rtlCol="0">
            <a:spAutoFit/>
          </a:bodyPr>
          <a:lstStyle/>
          <a:p>
            <a:r>
              <a:rPr lang="fr-CA">
                <a:solidFill>
                  <a:schemeClr val="bg1"/>
                </a:solidFill>
              </a:rPr>
              <a:t>Cliquez sur l’onglet </a:t>
            </a:r>
            <a:r>
              <a:rPr lang="fr-CA" b="1">
                <a:solidFill>
                  <a:schemeClr val="bg1"/>
                </a:solidFill>
              </a:rPr>
              <a:t>Job </a:t>
            </a:r>
          </a:p>
        </p:txBody>
      </p:sp>
      <p:cxnSp>
        <p:nvCxnSpPr>
          <p:cNvPr id="14" name="Straight Arrow Connector 13"/>
          <p:cNvCxnSpPr>
            <a:cxnSpLocks/>
          </p:cNvCxnSpPr>
          <p:nvPr>
            <p:custDataLst>
              <p:tags r:id="rId8"/>
            </p:custDataLst>
          </p:nvPr>
        </p:nvCxnSpPr>
        <p:spPr>
          <a:xfrm>
            <a:off x="6499654" y="1626665"/>
            <a:ext cx="16476" cy="77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custDataLst>
              <p:tags r:id="rId9"/>
            </p:custDataLst>
          </p:nvPr>
        </p:nvSpPr>
        <p:spPr>
          <a:xfrm>
            <a:off x="5595078" y="705184"/>
            <a:ext cx="2057762" cy="646331"/>
          </a:xfrm>
          <a:prstGeom prst="rect">
            <a:avLst/>
          </a:prstGeom>
          <a:noFill/>
        </p:spPr>
        <p:txBody>
          <a:bodyPr wrap="square" rtlCol="0">
            <a:spAutoFit/>
          </a:bodyPr>
          <a:lstStyle/>
          <a:p>
            <a:r>
              <a:rPr lang="fr-CA" dirty="0">
                <a:solidFill>
                  <a:schemeClr val="bg1"/>
                </a:solidFill>
              </a:rPr>
              <a:t>Cliquez sur le sous-onglet </a:t>
            </a:r>
            <a:r>
              <a:rPr lang="fr-CA" b="1" dirty="0" err="1">
                <a:solidFill>
                  <a:schemeClr val="bg1"/>
                </a:solidFill>
              </a:rPr>
              <a:t>Worker</a:t>
            </a:r>
            <a:r>
              <a:rPr lang="fr-CA" b="1" dirty="0">
                <a:solidFill>
                  <a:schemeClr val="bg1"/>
                </a:solidFill>
              </a:rPr>
              <a:t> </a:t>
            </a:r>
            <a:r>
              <a:rPr lang="fr-CA" b="1" dirty="0" err="1">
                <a:solidFill>
                  <a:schemeClr val="bg1"/>
                </a:solidFill>
              </a:rPr>
              <a:t>History</a:t>
            </a:r>
            <a:r>
              <a:rPr lang="fr-CA" b="1" dirty="0">
                <a:solidFill>
                  <a:schemeClr val="bg1"/>
                </a:solidFill>
              </a:rPr>
              <a:t> </a:t>
            </a:r>
          </a:p>
        </p:txBody>
      </p:sp>
      <p:sp>
        <p:nvSpPr>
          <p:cNvPr id="24" name="TextBox 23"/>
          <p:cNvSpPr txBox="1"/>
          <p:nvPr>
            <p:custDataLst>
              <p:tags r:id="rId10"/>
            </p:custDataLst>
          </p:nvPr>
        </p:nvSpPr>
        <p:spPr>
          <a:xfrm>
            <a:off x="2591068" y="5392095"/>
            <a:ext cx="2057762" cy="923330"/>
          </a:xfrm>
          <a:prstGeom prst="rect">
            <a:avLst/>
          </a:prstGeom>
          <a:noFill/>
        </p:spPr>
        <p:txBody>
          <a:bodyPr wrap="square" rtlCol="0">
            <a:spAutoFit/>
          </a:bodyPr>
          <a:lstStyle/>
          <a:p>
            <a:r>
              <a:rPr lang="fr-CA">
                <a:solidFill>
                  <a:schemeClr val="bg1"/>
                </a:solidFill>
              </a:rPr>
              <a:t>Cliquez sur l’événement </a:t>
            </a:r>
            <a:r>
              <a:rPr lang="fr-CA" b="1">
                <a:solidFill>
                  <a:schemeClr val="bg1"/>
                </a:solidFill>
              </a:rPr>
              <a:t>Compensation Change </a:t>
            </a:r>
          </a:p>
        </p:txBody>
      </p:sp>
      <p:cxnSp>
        <p:nvCxnSpPr>
          <p:cNvPr id="25" name="Straight Arrow Connector 24"/>
          <p:cNvCxnSpPr>
            <a:cxnSpLocks/>
          </p:cNvCxnSpPr>
          <p:nvPr>
            <p:custDataLst>
              <p:tags r:id="rId11"/>
            </p:custDataLst>
          </p:nvPr>
        </p:nvCxnSpPr>
        <p:spPr>
          <a:xfrm flipH="1" flipV="1">
            <a:off x="2591068" y="4352681"/>
            <a:ext cx="613451" cy="1115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54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584775"/>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Les changements de rémunération... Vérification du statut</a:t>
            </a:r>
          </a:p>
        </p:txBody>
      </p:sp>
      <p:sp>
        <p:nvSpPr>
          <p:cNvPr id="6" name="TextBox 5"/>
          <p:cNvSpPr txBox="1"/>
          <p:nvPr>
            <p:custDataLst>
              <p:tags r:id="rId4"/>
            </p:custDataLst>
          </p:nvPr>
        </p:nvSpPr>
        <p:spPr>
          <a:xfrm>
            <a:off x="97564" y="1626665"/>
            <a:ext cx="3432060" cy="369332"/>
          </a:xfrm>
          <a:prstGeom prst="rect">
            <a:avLst/>
          </a:prstGeom>
          <a:noFill/>
        </p:spPr>
        <p:txBody>
          <a:bodyPr wrap="square" rtlCol="0">
            <a:spAutoFit/>
          </a:bodyPr>
          <a:lstStyle/>
          <a:p>
            <a:r>
              <a:rPr lang="fr-CA"/>
              <a:t> </a:t>
            </a:r>
          </a:p>
        </p:txBody>
      </p:sp>
      <p:pic>
        <p:nvPicPr>
          <p:cNvPr id="7" name="Picture 6"/>
          <p:cNvPicPr/>
          <p:nvPr>
            <p:custDataLst>
              <p:tags r:id="rId5"/>
            </p:custDataLst>
          </p:nvPr>
        </p:nvPicPr>
        <p:blipFill>
          <a:blip r:embed="rId18" cstate="print"/>
          <a:stretch>
            <a:fillRect/>
          </a:stretch>
        </p:blipFill>
        <p:spPr>
          <a:xfrm>
            <a:off x="396960" y="1661833"/>
            <a:ext cx="11223540" cy="4099625"/>
          </a:xfrm>
          <a:prstGeom prst="rect">
            <a:avLst/>
          </a:prstGeom>
          <a:ln w="28575">
            <a:solidFill>
              <a:schemeClr val="bg1"/>
            </a:solidFill>
          </a:ln>
        </p:spPr>
      </p:pic>
      <p:cxnSp>
        <p:nvCxnSpPr>
          <p:cNvPr id="11" name="Straight Arrow Connector 10"/>
          <p:cNvCxnSpPr>
            <a:cxnSpLocks/>
          </p:cNvCxnSpPr>
          <p:nvPr>
            <p:custDataLst>
              <p:tags r:id="rId6"/>
            </p:custDataLst>
          </p:nvPr>
        </p:nvCxnSpPr>
        <p:spPr>
          <a:xfrm flipH="1">
            <a:off x="1337601" y="1458274"/>
            <a:ext cx="5168" cy="276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7"/>
            </p:custDataLst>
          </p:nvPr>
        </p:nvSpPr>
        <p:spPr>
          <a:xfrm>
            <a:off x="292608" y="792330"/>
            <a:ext cx="2206751" cy="646331"/>
          </a:xfrm>
          <a:prstGeom prst="rect">
            <a:avLst/>
          </a:prstGeom>
          <a:noFill/>
        </p:spPr>
        <p:txBody>
          <a:bodyPr wrap="square" rtlCol="0">
            <a:spAutoFit/>
          </a:bodyPr>
          <a:lstStyle/>
          <a:p>
            <a:r>
              <a:rPr lang="fr-CA" dirty="0">
                <a:solidFill>
                  <a:schemeClr val="bg1"/>
                </a:solidFill>
              </a:rPr>
              <a:t>Cliquez sur l’onglet </a:t>
            </a:r>
            <a:r>
              <a:rPr lang="fr-CA" b="1" dirty="0">
                <a:solidFill>
                  <a:schemeClr val="bg1"/>
                </a:solidFill>
              </a:rPr>
              <a:t>Process</a:t>
            </a:r>
          </a:p>
        </p:txBody>
      </p:sp>
      <p:cxnSp>
        <p:nvCxnSpPr>
          <p:cNvPr id="13" name="Straight Arrow Connector 12"/>
          <p:cNvCxnSpPr>
            <a:cxnSpLocks/>
          </p:cNvCxnSpPr>
          <p:nvPr>
            <p:custDataLst>
              <p:tags r:id="rId8"/>
            </p:custDataLst>
          </p:nvPr>
        </p:nvCxnSpPr>
        <p:spPr>
          <a:xfrm flipH="1">
            <a:off x="3163330" y="1499621"/>
            <a:ext cx="409542" cy="907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custDataLst>
              <p:tags r:id="rId9"/>
            </p:custDataLst>
          </p:nvPr>
        </p:nvSpPr>
        <p:spPr>
          <a:xfrm>
            <a:off x="2586757" y="853290"/>
            <a:ext cx="3421973" cy="646331"/>
          </a:xfrm>
          <a:prstGeom prst="rect">
            <a:avLst/>
          </a:prstGeom>
          <a:noFill/>
        </p:spPr>
        <p:txBody>
          <a:bodyPr wrap="square" rtlCol="0">
            <a:spAutoFit/>
          </a:bodyPr>
          <a:lstStyle/>
          <a:p>
            <a:r>
              <a:rPr lang="fr-CA" dirty="0">
                <a:solidFill>
                  <a:schemeClr val="bg1"/>
                </a:solidFill>
              </a:rPr>
              <a:t>Vérifiez le statut de chaque étape du processus</a:t>
            </a:r>
          </a:p>
        </p:txBody>
      </p:sp>
      <p:sp>
        <p:nvSpPr>
          <p:cNvPr id="15" name="TextBox 14"/>
          <p:cNvSpPr txBox="1"/>
          <p:nvPr>
            <p:custDataLst>
              <p:tags r:id="rId10"/>
            </p:custDataLst>
          </p:nvPr>
        </p:nvSpPr>
        <p:spPr>
          <a:xfrm>
            <a:off x="3058454" y="5837591"/>
            <a:ext cx="5692344" cy="646331"/>
          </a:xfrm>
          <a:prstGeom prst="rect">
            <a:avLst/>
          </a:prstGeom>
          <a:noFill/>
        </p:spPr>
        <p:txBody>
          <a:bodyPr wrap="square" rtlCol="0">
            <a:spAutoFit/>
          </a:bodyPr>
          <a:lstStyle/>
          <a:p>
            <a:r>
              <a:rPr lang="fr-CA" dirty="0">
                <a:solidFill>
                  <a:schemeClr val="bg1"/>
                </a:solidFill>
              </a:rPr>
              <a:t>Cliquez sur </a:t>
            </a:r>
            <a:r>
              <a:rPr lang="fr-CA" b="1" dirty="0" err="1">
                <a:solidFill>
                  <a:schemeClr val="bg1"/>
                </a:solidFill>
              </a:rPr>
              <a:t>Remaining</a:t>
            </a:r>
            <a:r>
              <a:rPr lang="fr-CA" b="1" dirty="0">
                <a:solidFill>
                  <a:schemeClr val="bg1"/>
                </a:solidFill>
              </a:rPr>
              <a:t> Process </a:t>
            </a:r>
            <a:r>
              <a:rPr lang="fr-CA" dirty="0">
                <a:solidFill>
                  <a:schemeClr val="bg1"/>
                </a:solidFill>
              </a:rPr>
              <a:t>pour voir les étapes non-complétées du processus</a:t>
            </a:r>
          </a:p>
        </p:txBody>
      </p:sp>
      <p:cxnSp>
        <p:nvCxnSpPr>
          <p:cNvPr id="17" name="Straight Arrow Connector 16"/>
          <p:cNvCxnSpPr>
            <a:cxnSpLocks/>
          </p:cNvCxnSpPr>
          <p:nvPr>
            <p:custDataLst>
              <p:tags r:id="rId11"/>
            </p:custDataLst>
          </p:nvPr>
        </p:nvCxnSpPr>
        <p:spPr>
          <a:xfrm flipH="1" flipV="1">
            <a:off x="1559456" y="5518737"/>
            <a:ext cx="1507526" cy="485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custDataLst>
              <p:tags r:id="rId12"/>
            </p:custDataLst>
          </p:nvPr>
        </p:nvCxnSpPr>
        <p:spPr>
          <a:xfrm>
            <a:off x="3572872" y="1499621"/>
            <a:ext cx="570508" cy="907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custDataLst>
              <p:tags r:id="rId13"/>
            </p:custDataLst>
          </p:nvPr>
        </p:nvCxnSpPr>
        <p:spPr>
          <a:xfrm>
            <a:off x="7504670" y="1499621"/>
            <a:ext cx="16476" cy="77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4"/>
            </p:custDataLst>
          </p:nvPr>
        </p:nvSpPr>
        <p:spPr>
          <a:xfrm>
            <a:off x="5918962" y="833579"/>
            <a:ext cx="3974681" cy="646331"/>
          </a:xfrm>
          <a:prstGeom prst="rect">
            <a:avLst/>
          </a:prstGeom>
          <a:noFill/>
        </p:spPr>
        <p:txBody>
          <a:bodyPr wrap="square" rtlCol="0">
            <a:spAutoFit/>
          </a:bodyPr>
          <a:lstStyle/>
          <a:p>
            <a:r>
              <a:rPr lang="fr-CA">
                <a:solidFill>
                  <a:schemeClr val="bg1"/>
                </a:solidFill>
              </a:rPr>
              <a:t>Voyez le nom de la personne responsable pour chaque étape</a:t>
            </a:r>
          </a:p>
        </p:txBody>
      </p:sp>
    </p:spTree>
    <p:extLst>
      <p:ext uri="{BB962C8B-B14F-4D97-AF65-F5344CB8AC3E}">
        <p14:creationId xmlns:p14="http://schemas.microsoft.com/office/powerpoint/2010/main" val="260701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sp>
        <p:nvSpPr>
          <p:cNvPr id="9" name="TextBox 8"/>
          <p:cNvSpPr txBox="1"/>
          <p:nvPr>
            <p:custDataLst>
              <p:tags r:id="rId2"/>
            </p:custDataLst>
          </p:nvPr>
        </p:nvSpPr>
        <p:spPr>
          <a:xfrm>
            <a:off x="79979" y="1314450"/>
            <a:ext cx="6361461" cy="3416320"/>
          </a:xfrm>
          <a:prstGeom prst="rect">
            <a:avLst/>
          </a:prstGeom>
          <a:noFill/>
        </p:spPr>
        <p:txBody>
          <a:bodyPr wrap="square" rtlCol="0">
            <a:spAutoFit/>
          </a:bodyPr>
          <a:lstStyle/>
          <a:p>
            <a:pPr marL="285750" indent="-285750">
              <a:buFont typeface="Arial" panose="020B0604020202020204" pitchFamily="34" charset="0"/>
              <a:buChar char="•"/>
            </a:pPr>
            <a:r>
              <a:rPr lang="fr-CA" sz="3600">
                <a:latin typeface="Times New Roman" panose="02020603050405020304" pitchFamily="18" charset="0"/>
                <a:cs typeface="Times New Roman" panose="02020603050405020304" pitchFamily="18" charset="0"/>
              </a:rPr>
              <a:t>Les changements de rémunération</a:t>
            </a:r>
          </a:p>
          <a:p>
            <a:pPr marL="742950" lvl="1" indent="-285750">
              <a:buFont typeface="Arial" panose="020B0604020202020204" pitchFamily="34" charset="0"/>
              <a:buChar char="•"/>
            </a:pPr>
            <a:r>
              <a:rPr lang="fr-CA" sz="3600">
                <a:latin typeface="Times New Roman" panose="02020603050405020304" pitchFamily="18" charset="0"/>
                <a:cs typeface="Times New Roman" panose="02020603050405020304" pitchFamily="18" charset="0"/>
              </a:rPr>
              <a:t>Changement de salaire</a:t>
            </a:r>
          </a:p>
          <a:p>
            <a:pPr marL="742950" lvl="1" indent="-285750">
              <a:buFont typeface="Arial" panose="020B0604020202020204" pitchFamily="34" charset="0"/>
              <a:buChar char="•"/>
            </a:pPr>
            <a:r>
              <a:rPr lang="fr-CA" sz="3600">
                <a:latin typeface="Times New Roman" panose="02020603050405020304" pitchFamily="18" charset="0"/>
                <a:cs typeface="Times New Roman" panose="02020603050405020304" pitchFamily="18" charset="0"/>
              </a:rPr>
              <a:t>Changement de taux horaire</a:t>
            </a:r>
          </a:p>
          <a:p>
            <a:pPr marL="742950" lvl="1" indent="-285750">
              <a:buFont typeface="Arial" panose="020B0604020202020204" pitchFamily="34" charset="0"/>
              <a:buChar char="•"/>
            </a:pPr>
            <a:r>
              <a:rPr lang="fr-CA" sz="3600">
                <a:latin typeface="Times New Roman" panose="02020603050405020304" pitchFamily="18" charset="0"/>
                <a:cs typeface="Times New Roman" panose="02020603050405020304" pitchFamily="18" charset="0"/>
              </a:rPr>
              <a:t>Changement de taux incitatif</a:t>
            </a:r>
          </a:p>
          <a:p>
            <a:pPr marL="285750" indent="-285750">
              <a:buFont typeface="Arial" panose="020B0604020202020204" pitchFamily="34" charset="0"/>
              <a:buChar char="•"/>
            </a:pPr>
            <a:r>
              <a:rPr lang="fr-CA" sz="3600">
                <a:latin typeface="Times New Roman" panose="02020603050405020304" pitchFamily="18" charset="0"/>
                <a:cs typeface="Times New Roman" panose="02020603050405020304" pitchFamily="18" charset="0"/>
              </a:rPr>
              <a:t>Paiements uniques</a:t>
            </a:r>
          </a:p>
          <a:p>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custDataLst>
              <p:tags r:id="rId3"/>
            </p:custDataLst>
          </p:nvPr>
        </p:nvSpPr>
        <p:spPr>
          <a:xfrm>
            <a:off x="79979" y="126310"/>
            <a:ext cx="7244746" cy="707886"/>
          </a:xfrm>
          <a:prstGeom prst="rect">
            <a:avLst/>
          </a:prstGeom>
          <a:noFill/>
        </p:spPr>
        <p:txBody>
          <a:bodyPr wrap="square" rtlCol="0">
            <a:spAutoFit/>
          </a:bodyPr>
          <a:lstStyle/>
          <a:p>
            <a:r>
              <a:rPr lang="fr-CA" sz="4000">
                <a:latin typeface="Times New Roman" panose="02020603050405020304" pitchFamily="18" charset="0"/>
                <a:cs typeface="Times New Roman" panose="02020603050405020304" pitchFamily="18" charset="0"/>
              </a:rPr>
              <a:t>Ordre du jour :</a:t>
            </a:r>
          </a:p>
        </p:txBody>
      </p:sp>
      <p:pic>
        <p:nvPicPr>
          <p:cNvPr id="13" name="Picture 12"/>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pic>
        <p:nvPicPr>
          <p:cNvPr id="1026" name="Picture 2" descr="Résultats de recherche d'images pour « image ordre du jour »">
            <a:extLst>
              <a:ext uri="{FF2B5EF4-FFF2-40B4-BE49-F238E27FC236}">
                <a16:creationId xmlns:a16="http://schemas.microsoft.com/office/drawing/2014/main" id="{790FA34A-DA56-49FB-8F14-C2CF2542240C}"/>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643823" y="1237298"/>
            <a:ext cx="5226728" cy="309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333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584775"/>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Les changements de rémunération...Rappels</a:t>
            </a:r>
          </a:p>
        </p:txBody>
      </p:sp>
      <p:sp>
        <p:nvSpPr>
          <p:cNvPr id="6" name="TextBox 5"/>
          <p:cNvSpPr txBox="1"/>
          <p:nvPr>
            <p:custDataLst>
              <p:tags r:id="rId4"/>
            </p:custDataLst>
          </p:nvPr>
        </p:nvSpPr>
        <p:spPr>
          <a:xfrm>
            <a:off x="97564" y="1626665"/>
            <a:ext cx="3432060" cy="369332"/>
          </a:xfrm>
          <a:prstGeom prst="rect">
            <a:avLst/>
          </a:prstGeom>
          <a:noFill/>
        </p:spPr>
        <p:txBody>
          <a:bodyPr wrap="square" rtlCol="0">
            <a:spAutoFit/>
          </a:bodyPr>
          <a:lstStyle/>
          <a:p>
            <a:r>
              <a:rPr lang="fr-CA"/>
              <a:t> </a:t>
            </a:r>
          </a:p>
        </p:txBody>
      </p:sp>
      <p:sp>
        <p:nvSpPr>
          <p:cNvPr id="12" name="TextBox 11"/>
          <p:cNvSpPr txBox="1"/>
          <p:nvPr>
            <p:custDataLst>
              <p:tags r:id="rId5"/>
            </p:custDataLst>
          </p:nvPr>
        </p:nvSpPr>
        <p:spPr>
          <a:xfrm>
            <a:off x="218065" y="1512429"/>
            <a:ext cx="6116832" cy="1477328"/>
          </a:xfrm>
          <a:prstGeom prst="rect">
            <a:avLst/>
          </a:prstGeom>
          <a:noFill/>
        </p:spPr>
        <p:txBody>
          <a:bodyPr wrap="square" rtlCol="0">
            <a:spAutoFit/>
          </a:bodyPr>
          <a:lstStyle/>
          <a:p>
            <a:r>
              <a:rPr lang="fr-CA">
                <a:solidFill>
                  <a:schemeClr val="bg1"/>
                </a:solidFill>
              </a:rPr>
              <a:t>Les changements de rémunération qui demandent une modification du type de rémunération doivent habituellement faire l’objet d’un changement de profil de poste. Dans un tel cas, un transfert latéral peut être nécessaire. Si vous n’êtes pas certain, demandez à votre analyste de la paie.  </a:t>
            </a:r>
          </a:p>
        </p:txBody>
      </p:sp>
      <p:sp>
        <p:nvSpPr>
          <p:cNvPr id="20" name="TextBox 19"/>
          <p:cNvSpPr txBox="1"/>
          <p:nvPr>
            <p:custDataLst>
              <p:tags r:id="rId6"/>
            </p:custDataLst>
          </p:nvPr>
        </p:nvSpPr>
        <p:spPr>
          <a:xfrm>
            <a:off x="218065" y="3861080"/>
            <a:ext cx="6691436" cy="923330"/>
          </a:xfrm>
          <a:prstGeom prst="rect">
            <a:avLst/>
          </a:prstGeom>
          <a:noFill/>
        </p:spPr>
        <p:txBody>
          <a:bodyPr wrap="square" rtlCol="0">
            <a:spAutoFit/>
          </a:bodyPr>
          <a:lstStyle/>
          <a:p>
            <a:pPr lvl="0" fontAlgn="base"/>
            <a:r>
              <a:rPr lang="fr-CA">
                <a:solidFill>
                  <a:schemeClr val="bg1"/>
                </a:solidFill>
              </a:rPr>
              <a:t>Si le changement de rémunération entre en vigueur en 2017 avant l’utilisation de Workday, veuillez contacter le département de la paie pour vous assurer que la rétroaction soit calculée correctement.</a:t>
            </a:r>
          </a:p>
        </p:txBody>
      </p:sp>
      <p:pic>
        <p:nvPicPr>
          <p:cNvPr id="3" name="Picture 2"/>
          <p:cNvPicPr>
            <a:picLocks noChangeAspect="1"/>
          </p:cNvPicPr>
          <p:nvPr>
            <p:custDataLst>
              <p:tags r:id="rId7"/>
            </p:custDataLst>
          </p:nvPr>
        </p:nvPicPr>
        <p:blipFill>
          <a:blip r:embed="rId12"/>
          <a:stretch>
            <a:fillRect/>
          </a:stretch>
        </p:blipFill>
        <p:spPr>
          <a:xfrm>
            <a:off x="7461659" y="3691533"/>
            <a:ext cx="2381813" cy="2381813"/>
          </a:xfrm>
          <a:prstGeom prst="rect">
            <a:avLst/>
          </a:prstGeom>
          <a:ln w="28575">
            <a:solidFill>
              <a:srgbClr val="002060"/>
            </a:solidFill>
          </a:ln>
        </p:spPr>
      </p:pic>
      <p:pic>
        <p:nvPicPr>
          <p:cNvPr id="4098" name="Picture 2" descr="Résultats de recherche d'images pour « image service de la paie »">
            <a:extLst>
              <a:ext uri="{FF2B5EF4-FFF2-40B4-BE49-F238E27FC236}">
                <a16:creationId xmlns:a16="http://schemas.microsoft.com/office/drawing/2014/main" id="{95D7ADE7-9B36-485F-94EA-34DAFF1C703F}"/>
              </a:ext>
            </a:extLst>
          </p:cNvPr>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7447461" y="993320"/>
            <a:ext cx="2336619" cy="238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6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8530870" cy="1138773"/>
          </a:xfrm>
          <a:prstGeom prst="rect">
            <a:avLst/>
          </a:prstGeom>
          <a:noFill/>
        </p:spPr>
        <p:txBody>
          <a:bodyPr wrap="square" rtlCol="0">
            <a:spAutoFit/>
          </a:bodyPr>
          <a:lstStyle/>
          <a:p>
            <a:r>
              <a:rPr lang="fr-CA" sz="3200">
                <a:latin typeface="Times New Roman" panose="02020603050405020304" pitchFamily="18" charset="0"/>
                <a:cs typeface="Times New Roman" panose="02020603050405020304" pitchFamily="18" charset="0"/>
              </a:rPr>
              <a:t>Paiements uniques</a:t>
            </a:r>
          </a:p>
          <a:p>
            <a:endParaRPr lang="en-US" dirty="0"/>
          </a:p>
          <a:p>
            <a:endParaRPr lang="en-US" dirty="0"/>
          </a:p>
        </p:txBody>
      </p:sp>
      <p:sp>
        <p:nvSpPr>
          <p:cNvPr id="11" name="TextBox 10"/>
          <p:cNvSpPr txBox="1"/>
          <p:nvPr>
            <p:custDataLst>
              <p:tags r:id="rId4"/>
            </p:custDataLst>
          </p:nvPr>
        </p:nvSpPr>
        <p:spPr>
          <a:xfrm>
            <a:off x="97564" y="1360525"/>
            <a:ext cx="3432060" cy="3108543"/>
          </a:xfrm>
          <a:prstGeom prst="rect">
            <a:avLst/>
          </a:prstGeom>
          <a:noFill/>
        </p:spPr>
        <p:txBody>
          <a:bodyPr wrap="square" rtlCol="0">
            <a:spAutoFit/>
          </a:bodyPr>
          <a:lstStyle/>
          <a:p>
            <a:r>
              <a:rPr lang="fr-CA" sz="2800">
                <a:latin typeface="Times New Roman" panose="02020603050405020304" pitchFamily="18" charset="0"/>
                <a:cs typeface="Times New Roman" panose="02020603050405020304" pitchFamily="18" charset="0"/>
              </a:rPr>
              <a:t>Les paiements uniques sont des montants forfaitaires versés aux employés sous la forme de bonus, commissions pour recommandation, frais de relocalisation, montant de fin d’emploi, etc.</a:t>
            </a:r>
          </a:p>
        </p:txBody>
      </p:sp>
      <p:pic>
        <p:nvPicPr>
          <p:cNvPr id="2" name="Picture 2" descr="Résultats de recherche d'images pour « image  de la paie »">
            <a:extLst>
              <a:ext uri="{FF2B5EF4-FFF2-40B4-BE49-F238E27FC236}">
                <a16:creationId xmlns:a16="http://schemas.microsoft.com/office/drawing/2014/main" id="{0DD7F01D-F443-425C-95B0-B3D098B06E38}"/>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5474290" y="1724297"/>
            <a:ext cx="5354818" cy="379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9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8530870" cy="1138773"/>
          </a:xfrm>
          <a:prstGeom prst="rect">
            <a:avLst/>
          </a:prstGeom>
          <a:noFill/>
        </p:spPr>
        <p:txBody>
          <a:bodyPr wrap="square" rtlCol="0">
            <a:spAutoFit/>
          </a:bodyPr>
          <a:lstStyle/>
          <a:p>
            <a:r>
              <a:rPr lang="fr-CA" sz="3200" dirty="0">
                <a:latin typeface="Times New Roman" panose="02020603050405020304" pitchFamily="18" charset="0"/>
                <a:cs typeface="Times New Roman" panose="02020603050405020304" pitchFamily="18" charset="0"/>
              </a:rPr>
              <a:t>Paiements uniques...Requête pour paiement unique</a:t>
            </a:r>
          </a:p>
          <a:p>
            <a:endParaRPr lang="en-US" dirty="0"/>
          </a:p>
          <a:p>
            <a:endParaRPr lang="en-US" dirty="0"/>
          </a:p>
        </p:txBody>
      </p:sp>
      <p:pic>
        <p:nvPicPr>
          <p:cNvPr id="3" name="Picture 2"/>
          <p:cNvPicPr>
            <a:picLocks noChangeAspect="1"/>
          </p:cNvPicPr>
          <p:nvPr>
            <p:custDataLst>
              <p:tags r:id="rId4"/>
            </p:custDataLst>
          </p:nvPr>
        </p:nvPicPr>
        <p:blipFill>
          <a:blip r:embed="rId14"/>
          <a:stretch>
            <a:fillRect/>
          </a:stretch>
        </p:blipFill>
        <p:spPr>
          <a:xfrm>
            <a:off x="476708" y="1833293"/>
            <a:ext cx="10035257" cy="4502661"/>
          </a:xfrm>
          <a:prstGeom prst="rect">
            <a:avLst/>
          </a:prstGeom>
          <a:ln w="28575">
            <a:solidFill>
              <a:schemeClr val="bg1"/>
            </a:solidFill>
          </a:ln>
        </p:spPr>
      </p:pic>
      <p:sp>
        <p:nvSpPr>
          <p:cNvPr id="10" name="TextBox 9"/>
          <p:cNvSpPr txBox="1"/>
          <p:nvPr>
            <p:custDataLst>
              <p:tags r:id="rId5"/>
            </p:custDataLst>
          </p:nvPr>
        </p:nvSpPr>
        <p:spPr>
          <a:xfrm>
            <a:off x="1203872" y="1143227"/>
            <a:ext cx="1629636" cy="369332"/>
          </a:xfrm>
          <a:prstGeom prst="rect">
            <a:avLst/>
          </a:prstGeom>
          <a:noFill/>
        </p:spPr>
        <p:txBody>
          <a:bodyPr wrap="square" rtlCol="0">
            <a:spAutoFit/>
          </a:bodyPr>
          <a:lstStyle/>
          <a:p>
            <a:r>
              <a:rPr lang="fr-CA" dirty="0">
                <a:solidFill>
                  <a:schemeClr val="bg1"/>
                </a:solidFill>
              </a:rPr>
              <a:t>Cliquez sur </a:t>
            </a:r>
            <a:r>
              <a:rPr lang="fr-CA" b="1" dirty="0">
                <a:solidFill>
                  <a:schemeClr val="bg1"/>
                </a:solidFill>
              </a:rPr>
              <a:t>Actions</a:t>
            </a:r>
          </a:p>
        </p:txBody>
      </p:sp>
      <p:sp>
        <p:nvSpPr>
          <p:cNvPr id="11" name="TextBox 10"/>
          <p:cNvSpPr txBox="1"/>
          <p:nvPr>
            <p:custDataLst>
              <p:tags r:id="rId6"/>
            </p:custDataLst>
          </p:nvPr>
        </p:nvSpPr>
        <p:spPr>
          <a:xfrm>
            <a:off x="3737180" y="1040134"/>
            <a:ext cx="3192713" cy="646331"/>
          </a:xfrm>
          <a:prstGeom prst="rect">
            <a:avLst/>
          </a:prstGeom>
          <a:noFill/>
        </p:spPr>
        <p:txBody>
          <a:bodyPr wrap="square" rtlCol="0">
            <a:spAutoFit/>
          </a:bodyPr>
          <a:lstStyle/>
          <a:p>
            <a:r>
              <a:rPr lang="fr-CA" dirty="0">
                <a:solidFill>
                  <a:schemeClr val="bg1"/>
                </a:solidFill>
              </a:rPr>
              <a:t>Passez le curseur sur </a:t>
            </a:r>
            <a:r>
              <a:rPr lang="fr-CA" b="1" dirty="0">
                <a:solidFill>
                  <a:schemeClr val="bg1"/>
                </a:solidFill>
              </a:rPr>
              <a:t>Compensation</a:t>
            </a:r>
          </a:p>
        </p:txBody>
      </p:sp>
      <p:sp>
        <p:nvSpPr>
          <p:cNvPr id="12" name="TextBox 11"/>
          <p:cNvSpPr txBox="1"/>
          <p:nvPr>
            <p:custDataLst>
              <p:tags r:id="rId7"/>
            </p:custDataLst>
          </p:nvPr>
        </p:nvSpPr>
        <p:spPr>
          <a:xfrm>
            <a:off x="6961684" y="1081050"/>
            <a:ext cx="4145733" cy="369332"/>
          </a:xfrm>
          <a:prstGeom prst="rect">
            <a:avLst/>
          </a:prstGeom>
          <a:noFill/>
        </p:spPr>
        <p:txBody>
          <a:bodyPr wrap="square" rtlCol="0">
            <a:spAutoFit/>
          </a:bodyPr>
          <a:lstStyle/>
          <a:p>
            <a:r>
              <a:rPr lang="fr-CA" dirty="0">
                <a:solidFill>
                  <a:schemeClr val="bg1"/>
                </a:solidFill>
              </a:rPr>
              <a:t>Cliquez sur </a:t>
            </a:r>
            <a:r>
              <a:rPr lang="fr-CA" b="1" dirty="0" err="1">
                <a:solidFill>
                  <a:schemeClr val="bg1"/>
                </a:solidFill>
              </a:rPr>
              <a:t>Request</a:t>
            </a:r>
            <a:r>
              <a:rPr lang="fr-CA" b="1" dirty="0">
                <a:solidFill>
                  <a:schemeClr val="bg1"/>
                </a:solidFill>
              </a:rPr>
              <a:t> One-Time </a:t>
            </a:r>
            <a:r>
              <a:rPr lang="fr-CA" b="1" dirty="0" err="1">
                <a:solidFill>
                  <a:schemeClr val="bg1"/>
                </a:solidFill>
              </a:rPr>
              <a:t>Payment</a:t>
            </a:r>
            <a:endParaRPr lang="fr-CA" b="1" dirty="0">
              <a:solidFill>
                <a:schemeClr val="bg1"/>
              </a:solidFill>
            </a:endParaRPr>
          </a:p>
        </p:txBody>
      </p:sp>
      <p:cxnSp>
        <p:nvCxnSpPr>
          <p:cNvPr id="13" name="Straight Arrow Connector 12"/>
          <p:cNvCxnSpPr>
            <a:cxnSpLocks/>
            <a:stCxn id="10" idx="3"/>
          </p:cNvCxnSpPr>
          <p:nvPr>
            <p:custDataLst>
              <p:tags r:id="rId8"/>
            </p:custDataLst>
          </p:nvPr>
        </p:nvCxnSpPr>
        <p:spPr>
          <a:xfrm>
            <a:off x="2833508" y="1327893"/>
            <a:ext cx="636623" cy="560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custDataLst>
              <p:tags r:id="rId9"/>
            </p:custDataLst>
          </p:nvPr>
        </p:nvCxnSpPr>
        <p:spPr>
          <a:xfrm flipH="1">
            <a:off x="4637904" y="1676490"/>
            <a:ext cx="41188" cy="1750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custDataLst>
              <p:tags r:id="rId10"/>
            </p:custDataLst>
          </p:nvPr>
        </p:nvCxnSpPr>
        <p:spPr>
          <a:xfrm flipH="1">
            <a:off x="7315318" y="1617827"/>
            <a:ext cx="1103752" cy="2001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99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5" name="TextBox 4"/>
          <p:cNvSpPr txBox="1"/>
          <p:nvPr>
            <p:custDataLst>
              <p:tags r:id="rId3"/>
            </p:custDataLst>
          </p:nvPr>
        </p:nvSpPr>
        <p:spPr>
          <a:xfrm>
            <a:off x="715784" y="4823268"/>
            <a:ext cx="3073621" cy="461665"/>
          </a:xfrm>
          <a:prstGeom prst="rect">
            <a:avLst/>
          </a:prstGeom>
          <a:noFill/>
        </p:spPr>
        <p:txBody>
          <a:bodyPr wrap="square" rtlCol="0">
            <a:spAutoFit/>
          </a:bodyPr>
          <a:lstStyle/>
          <a:p>
            <a:r>
              <a:rPr lang="fr-CA" sz="2400">
                <a:latin typeface="Times New Roman" panose="02020603050405020304" pitchFamily="18" charset="0"/>
                <a:cs typeface="Times New Roman" panose="02020603050405020304" pitchFamily="18" charset="0"/>
              </a:rPr>
              <a:t>Entrez la date d'entrée en vigueur</a:t>
            </a:r>
          </a:p>
        </p:txBody>
      </p:sp>
      <p:sp>
        <p:nvSpPr>
          <p:cNvPr id="9" name="TextBox 8"/>
          <p:cNvSpPr txBox="1"/>
          <p:nvPr>
            <p:custDataLst>
              <p:tags r:id="rId4"/>
            </p:custDataLst>
          </p:nvPr>
        </p:nvSpPr>
        <p:spPr>
          <a:xfrm>
            <a:off x="97564" y="169596"/>
            <a:ext cx="8530870" cy="1077218"/>
          </a:xfrm>
          <a:prstGeom prst="rect">
            <a:avLst/>
          </a:prstGeom>
          <a:noFill/>
        </p:spPr>
        <p:txBody>
          <a:bodyPr wrap="square" rtlCol="0">
            <a:spAutoFit/>
          </a:bodyPr>
          <a:lstStyle/>
          <a:p>
            <a:r>
              <a:rPr lang="fr-CA" sz="3200">
                <a:latin typeface="Times New Roman" panose="02020603050405020304" pitchFamily="18" charset="0"/>
                <a:cs typeface="Times New Roman" panose="02020603050405020304" pitchFamily="18" charset="0"/>
              </a:rPr>
              <a:t>Paiements uniques...Requête pour paiement unique (suite)</a:t>
            </a:r>
          </a:p>
        </p:txBody>
      </p:sp>
      <p:pic>
        <p:nvPicPr>
          <p:cNvPr id="2" name="Picture 1"/>
          <p:cNvPicPr>
            <a:picLocks noChangeAspect="1"/>
          </p:cNvPicPr>
          <p:nvPr>
            <p:custDataLst>
              <p:tags r:id="rId5"/>
            </p:custDataLst>
          </p:nvPr>
        </p:nvPicPr>
        <p:blipFill>
          <a:blip r:embed="rId13"/>
          <a:stretch>
            <a:fillRect/>
          </a:stretch>
        </p:blipFill>
        <p:spPr>
          <a:xfrm>
            <a:off x="408718" y="1409470"/>
            <a:ext cx="11255364" cy="2989532"/>
          </a:xfrm>
          <a:prstGeom prst="rect">
            <a:avLst/>
          </a:prstGeom>
          <a:ln w="28575">
            <a:solidFill>
              <a:schemeClr val="bg1"/>
            </a:solidFill>
          </a:ln>
        </p:spPr>
      </p:pic>
      <p:sp>
        <p:nvSpPr>
          <p:cNvPr id="7" name="TextBox 6"/>
          <p:cNvSpPr txBox="1"/>
          <p:nvPr>
            <p:custDataLst>
              <p:tags r:id="rId6"/>
            </p:custDataLst>
          </p:nvPr>
        </p:nvSpPr>
        <p:spPr>
          <a:xfrm>
            <a:off x="4132339" y="4823268"/>
            <a:ext cx="2675107" cy="461665"/>
          </a:xfrm>
          <a:prstGeom prst="rect">
            <a:avLst/>
          </a:prstGeom>
          <a:noFill/>
        </p:spPr>
        <p:txBody>
          <a:bodyPr wrap="square" rtlCol="0">
            <a:spAutoFit/>
          </a:bodyPr>
          <a:lstStyle/>
          <a:p>
            <a:r>
              <a:rPr lang="fr-CA" sz="2400">
                <a:latin typeface="Times New Roman" panose="02020603050405020304" pitchFamily="18" charset="0"/>
                <a:cs typeface="Times New Roman" panose="02020603050405020304" pitchFamily="18" charset="0"/>
              </a:rPr>
              <a:t>Sélectionnez le nom de l'employé</a:t>
            </a:r>
          </a:p>
        </p:txBody>
      </p:sp>
      <p:cxnSp>
        <p:nvCxnSpPr>
          <p:cNvPr id="10" name="Straight Arrow Connector 9"/>
          <p:cNvCxnSpPr>
            <a:cxnSpLocks/>
          </p:cNvCxnSpPr>
          <p:nvPr>
            <p:custDataLst>
              <p:tags r:id="rId7"/>
            </p:custDataLst>
          </p:nvPr>
        </p:nvCxnSpPr>
        <p:spPr>
          <a:xfrm flipH="1" flipV="1">
            <a:off x="3789405" y="3929449"/>
            <a:ext cx="1318055" cy="988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custDataLst>
              <p:tags r:id="rId8"/>
            </p:custDataLst>
          </p:nvPr>
        </p:nvCxnSpPr>
        <p:spPr>
          <a:xfrm flipV="1">
            <a:off x="1696995" y="3571435"/>
            <a:ext cx="12357" cy="12518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custDataLst>
              <p:tags r:id="rId9"/>
            </p:custDataLst>
          </p:nvPr>
        </p:nvSpPr>
        <p:spPr>
          <a:xfrm>
            <a:off x="650789" y="2108886"/>
            <a:ext cx="11013293" cy="98030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979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5" name="TextBox 4"/>
          <p:cNvSpPr txBox="1"/>
          <p:nvPr>
            <p:custDataLst>
              <p:tags r:id="rId3"/>
            </p:custDataLst>
          </p:nvPr>
        </p:nvSpPr>
        <p:spPr>
          <a:xfrm>
            <a:off x="205532" y="2088080"/>
            <a:ext cx="2675107" cy="3416320"/>
          </a:xfrm>
          <a:prstGeom prst="rect">
            <a:avLst/>
          </a:prstGeom>
          <a:noFill/>
        </p:spPr>
        <p:txBody>
          <a:bodyPr wrap="square" rtlCol="0">
            <a:spAutoFit/>
          </a:bodyPr>
          <a:lstStyle/>
          <a:p>
            <a:r>
              <a:rPr lang="fr-CA" sz="2400" dirty="0">
                <a:latin typeface="Times New Roman" panose="02020603050405020304" pitchFamily="18" charset="0"/>
                <a:cs typeface="Times New Roman" panose="02020603050405020304" pitchFamily="18" charset="0"/>
              </a:rPr>
              <a:t>Date d'entrée en vigueur par défaut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fr-CA" sz="2400" dirty="0">
                <a:latin typeface="Times New Roman" panose="02020603050405020304" pitchFamily="18" charset="0"/>
                <a:cs typeface="Times New Roman" panose="02020603050405020304" pitchFamily="18" charset="0"/>
              </a:rPr>
              <a:t>Choisissez la raison pour le paiement unique</a:t>
            </a:r>
          </a:p>
          <a:p>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custDataLst>
              <p:tags r:id="rId4"/>
            </p:custDataLst>
          </p:nvPr>
        </p:nvSpPr>
        <p:spPr>
          <a:xfrm>
            <a:off x="97563" y="169596"/>
            <a:ext cx="9608139" cy="1138773"/>
          </a:xfrm>
          <a:prstGeom prst="rect">
            <a:avLst/>
          </a:prstGeom>
          <a:noFill/>
        </p:spPr>
        <p:txBody>
          <a:bodyPr wrap="square" rtlCol="0">
            <a:spAutoFit/>
          </a:bodyPr>
          <a:lstStyle/>
          <a:p>
            <a:r>
              <a:rPr lang="fr-CA" sz="3200">
                <a:latin typeface="Times New Roman" panose="02020603050405020304" pitchFamily="18" charset="0"/>
                <a:cs typeface="Times New Roman" panose="02020603050405020304" pitchFamily="18" charset="0"/>
              </a:rPr>
              <a:t>Paiements uniques... Résumé des paiements uniques</a:t>
            </a:r>
          </a:p>
          <a:p>
            <a:endParaRPr lang="en-US" dirty="0"/>
          </a:p>
          <a:p>
            <a:endParaRPr lang="en-US" dirty="0"/>
          </a:p>
        </p:txBody>
      </p:sp>
      <p:pic>
        <p:nvPicPr>
          <p:cNvPr id="3" name="Picture 2"/>
          <p:cNvPicPr>
            <a:picLocks noChangeAspect="1"/>
          </p:cNvPicPr>
          <p:nvPr>
            <p:custDataLst>
              <p:tags r:id="rId5"/>
            </p:custDataLst>
          </p:nvPr>
        </p:nvPicPr>
        <p:blipFill>
          <a:blip r:embed="rId13"/>
          <a:stretch>
            <a:fillRect/>
          </a:stretch>
        </p:blipFill>
        <p:spPr>
          <a:xfrm>
            <a:off x="2622139" y="1441483"/>
            <a:ext cx="7710581" cy="4300722"/>
          </a:xfrm>
          <a:prstGeom prst="rect">
            <a:avLst/>
          </a:prstGeom>
          <a:ln w="28575">
            <a:solidFill>
              <a:srgbClr val="002060"/>
            </a:solidFill>
          </a:ln>
        </p:spPr>
      </p:pic>
      <p:sp>
        <p:nvSpPr>
          <p:cNvPr id="10" name="TextBox 9"/>
          <p:cNvSpPr txBox="1"/>
          <p:nvPr>
            <p:custDataLst>
              <p:tags r:id="rId6"/>
            </p:custDataLst>
          </p:nvPr>
        </p:nvSpPr>
        <p:spPr>
          <a:xfrm>
            <a:off x="10345783" y="2827393"/>
            <a:ext cx="1750423" cy="2308324"/>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r>
              <a:rPr lang="fr-CA" sz="2400" dirty="0">
                <a:latin typeface="Times New Roman" panose="02020603050405020304" pitchFamily="18" charset="0"/>
                <a:cs typeface="Times New Roman" panose="02020603050405020304" pitchFamily="18" charset="0"/>
              </a:rPr>
              <a:t>Cliquez ici pour sauvegarder les informations</a:t>
            </a:r>
          </a:p>
        </p:txBody>
      </p:sp>
      <p:cxnSp>
        <p:nvCxnSpPr>
          <p:cNvPr id="11" name="Straight Arrow Connector 10"/>
          <p:cNvCxnSpPr>
            <a:cxnSpLocks/>
          </p:cNvCxnSpPr>
          <p:nvPr>
            <p:custDataLst>
              <p:tags r:id="rId7"/>
            </p:custDataLst>
          </p:nvPr>
        </p:nvCxnSpPr>
        <p:spPr>
          <a:xfrm>
            <a:off x="1447800" y="2925135"/>
            <a:ext cx="117433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custDataLst>
              <p:tags r:id="rId8"/>
            </p:custDataLst>
          </p:nvPr>
        </p:nvCxnSpPr>
        <p:spPr>
          <a:xfrm>
            <a:off x="1938867" y="4834467"/>
            <a:ext cx="897466" cy="8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custDataLst>
              <p:tags r:id="rId9"/>
            </p:custDataLst>
          </p:nvPr>
        </p:nvCxnSpPr>
        <p:spPr>
          <a:xfrm flipH="1" flipV="1">
            <a:off x="10301857" y="2994205"/>
            <a:ext cx="483693" cy="290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6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3309149" y="1108363"/>
            <a:ext cx="6491304" cy="509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0"/>
          <p:cNvSpPr>
            <a:spLocks noGrp="1"/>
          </p:cNvSpPr>
          <p:nvPr>
            <p:ph type="ftr" sz="quarter" idx="11"/>
            <p:custDataLst>
              <p:tags r:id="rId2"/>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4"/>
            </p:custDataLst>
          </p:nvPr>
        </p:nvSpPr>
        <p:spPr>
          <a:xfrm>
            <a:off x="97563" y="169596"/>
            <a:ext cx="11110367" cy="1138773"/>
          </a:xfrm>
          <a:prstGeom prst="rect">
            <a:avLst/>
          </a:prstGeom>
          <a:noFill/>
        </p:spPr>
        <p:txBody>
          <a:bodyPr wrap="square" rtlCol="0">
            <a:spAutoFit/>
          </a:bodyPr>
          <a:lstStyle/>
          <a:p>
            <a:r>
              <a:rPr lang="fr-CA" sz="3200" dirty="0">
                <a:latin typeface="Times New Roman" panose="02020603050405020304" pitchFamily="18" charset="0"/>
                <a:cs typeface="Times New Roman" panose="02020603050405020304" pitchFamily="18" charset="0"/>
              </a:rPr>
              <a:t>Paiements uniques... Information détaillée sur le paiement unique </a:t>
            </a:r>
          </a:p>
          <a:p>
            <a:endParaRPr lang="en-US" dirty="0"/>
          </a:p>
          <a:p>
            <a:endParaRPr lang="en-US" dirty="0"/>
          </a:p>
        </p:txBody>
      </p:sp>
      <p:sp>
        <p:nvSpPr>
          <p:cNvPr id="11" name="TextBox 10"/>
          <p:cNvSpPr txBox="1"/>
          <p:nvPr>
            <p:custDataLst>
              <p:tags r:id="rId5"/>
            </p:custDataLst>
          </p:nvPr>
        </p:nvSpPr>
        <p:spPr>
          <a:xfrm>
            <a:off x="169817" y="3885218"/>
            <a:ext cx="2675107" cy="1200329"/>
          </a:xfrm>
          <a:prstGeom prst="rect">
            <a:avLst/>
          </a:prstGeom>
          <a:noFill/>
        </p:spPr>
        <p:txBody>
          <a:bodyPr wrap="square" rtlCol="0">
            <a:spAutoFit/>
          </a:bodyPr>
          <a:lstStyle/>
          <a:p>
            <a:r>
              <a:rPr lang="fr-CA" sz="2400" dirty="0">
                <a:latin typeface="Times New Roman" panose="02020603050405020304" pitchFamily="18" charset="0"/>
                <a:cs typeface="Times New Roman" panose="02020603050405020304" pitchFamily="18" charset="0"/>
              </a:rPr>
              <a:t>Cliquez sur </a:t>
            </a:r>
            <a:r>
              <a:rPr lang="fr-CA" sz="2400" b="1" dirty="0" err="1">
                <a:latin typeface="Times New Roman" panose="02020603050405020304" pitchFamily="18" charset="0"/>
                <a:cs typeface="Times New Roman" panose="02020603050405020304" pitchFamily="18" charset="0"/>
              </a:rPr>
              <a:t>Add</a:t>
            </a:r>
            <a:r>
              <a:rPr lang="fr-CA" sz="2400" b="1" dirty="0">
                <a:latin typeface="Times New Roman" panose="02020603050405020304" pitchFamily="18" charset="0"/>
                <a:cs typeface="Times New Roman" panose="02020603050405020304" pitchFamily="18" charset="0"/>
              </a:rPr>
              <a:t> </a:t>
            </a:r>
            <a:r>
              <a:rPr lang="fr-CA" sz="2400" dirty="0">
                <a:latin typeface="Times New Roman" panose="02020603050405020304" pitchFamily="18" charset="0"/>
                <a:cs typeface="Times New Roman" panose="02020603050405020304" pitchFamily="18" charset="0"/>
              </a:rPr>
              <a:t>pour entrer les informations détaillées sur le paiement unique</a:t>
            </a:r>
          </a:p>
        </p:txBody>
      </p:sp>
      <p:cxnSp>
        <p:nvCxnSpPr>
          <p:cNvPr id="12" name="Straight Arrow Connector 11"/>
          <p:cNvCxnSpPr>
            <a:cxnSpLocks/>
          </p:cNvCxnSpPr>
          <p:nvPr>
            <p:custDataLst>
              <p:tags r:id="rId6"/>
            </p:custDataLst>
          </p:nvPr>
        </p:nvCxnSpPr>
        <p:spPr>
          <a:xfrm>
            <a:off x="2090057" y="4885509"/>
            <a:ext cx="1219092" cy="6238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99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custDataLst>
              <p:tags r:id="rId1"/>
            </p:custDataLst>
          </p:nvPr>
        </p:nvPicPr>
        <p:blipFill>
          <a:blip r:embed="rId19">
            <a:extLst>
              <a:ext uri="{28A0092B-C50C-407E-A947-70E740481C1C}">
                <a14:useLocalDpi xmlns:a14="http://schemas.microsoft.com/office/drawing/2010/main" val="0"/>
              </a:ext>
            </a:extLst>
          </a:blip>
          <a:srcRect/>
          <a:stretch>
            <a:fillRect/>
          </a:stretch>
        </p:blipFill>
        <p:spPr bwMode="auto">
          <a:xfrm>
            <a:off x="3497832" y="1144890"/>
            <a:ext cx="6175666" cy="547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0"/>
          <p:cNvSpPr>
            <a:spLocks noGrp="1"/>
          </p:cNvSpPr>
          <p:nvPr>
            <p:ph type="ftr" sz="quarter" idx="11"/>
            <p:custDataLst>
              <p:tags r:id="rId2"/>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3"/>
            </p:custDataLst>
          </p:nvPr>
        </p:nvPicPr>
        <p:blipFill>
          <a:blip r:embed="rId20">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4"/>
            </p:custDataLst>
          </p:nvPr>
        </p:nvSpPr>
        <p:spPr>
          <a:xfrm>
            <a:off x="97564" y="169596"/>
            <a:ext cx="9734190" cy="584775"/>
          </a:xfrm>
          <a:prstGeom prst="rect">
            <a:avLst/>
          </a:prstGeom>
          <a:noFill/>
        </p:spPr>
        <p:txBody>
          <a:bodyPr wrap="square" rtlCol="0">
            <a:spAutoFit/>
          </a:bodyPr>
          <a:lstStyle/>
          <a:p>
            <a:r>
              <a:rPr lang="fr-CA" sz="3200">
                <a:latin typeface="Times New Roman" panose="02020603050405020304" pitchFamily="18" charset="0"/>
                <a:cs typeface="Times New Roman" panose="02020603050405020304" pitchFamily="18" charset="0"/>
              </a:rPr>
              <a:t>Paiements uniques... Information détaillée sur le paiement unique (suite)</a:t>
            </a:r>
          </a:p>
        </p:txBody>
      </p:sp>
      <p:sp>
        <p:nvSpPr>
          <p:cNvPr id="11" name="TextBox 10"/>
          <p:cNvSpPr txBox="1"/>
          <p:nvPr>
            <p:custDataLst>
              <p:tags r:id="rId5"/>
            </p:custDataLst>
          </p:nvPr>
        </p:nvSpPr>
        <p:spPr>
          <a:xfrm>
            <a:off x="97564" y="2173389"/>
            <a:ext cx="2580420" cy="584775"/>
          </a:xfrm>
          <a:prstGeom prst="rect">
            <a:avLst/>
          </a:prstGeom>
          <a:noFill/>
        </p:spPr>
        <p:txBody>
          <a:bodyPr wrap="square" rtlCol="0">
            <a:spAutoFit/>
          </a:bodyPr>
          <a:lstStyle/>
          <a:p>
            <a:r>
              <a:rPr lang="fr-CA" sz="1600">
                <a:latin typeface="Times New Roman" panose="02020603050405020304" pitchFamily="18" charset="0"/>
                <a:cs typeface="Times New Roman" panose="02020603050405020304" pitchFamily="18" charset="0"/>
              </a:rPr>
              <a:t>Choisissez One-Time Payment Plan </a:t>
            </a:r>
          </a:p>
        </p:txBody>
      </p:sp>
      <p:sp>
        <p:nvSpPr>
          <p:cNvPr id="15" name="TextBox 14"/>
          <p:cNvSpPr txBox="1"/>
          <p:nvPr>
            <p:custDataLst>
              <p:tags r:id="rId6"/>
            </p:custDataLst>
          </p:nvPr>
        </p:nvSpPr>
        <p:spPr>
          <a:xfrm>
            <a:off x="97564" y="2905240"/>
            <a:ext cx="2985110" cy="830997"/>
          </a:xfrm>
          <a:prstGeom prst="rect">
            <a:avLst/>
          </a:prstGeom>
          <a:noFill/>
        </p:spPr>
        <p:txBody>
          <a:bodyPr wrap="square" rtlCol="0">
            <a:spAutoFit/>
          </a:bodyPr>
          <a:lstStyle/>
          <a:p>
            <a:r>
              <a:rPr lang="fr-CA" sz="1600" dirty="0">
                <a:latin typeface="Times New Roman" panose="02020603050405020304" pitchFamily="18" charset="0"/>
                <a:cs typeface="Times New Roman" panose="02020603050405020304" pitchFamily="18" charset="0"/>
              </a:rPr>
              <a:t>La </a:t>
            </a:r>
            <a:r>
              <a:rPr lang="fr-CA" sz="1600" dirty="0" err="1">
                <a:latin typeface="Times New Roman" panose="02020603050405020304" pitchFamily="18" charset="0"/>
                <a:cs typeface="Times New Roman" panose="02020603050405020304" pitchFamily="18" charset="0"/>
              </a:rPr>
              <a:t>Scheduled</a:t>
            </a:r>
            <a:r>
              <a:rPr lang="fr-CA" sz="1600" dirty="0">
                <a:latin typeface="Times New Roman" panose="02020603050405020304" pitchFamily="18" charset="0"/>
                <a:cs typeface="Times New Roman" panose="02020603050405020304" pitchFamily="18" charset="0"/>
              </a:rPr>
              <a:t> </a:t>
            </a:r>
            <a:r>
              <a:rPr lang="fr-CA" sz="1600" dirty="0" err="1">
                <a:latin typeface="Times New Roman" panose="02020603050405020304" pitchFamily="18" charset="0"/>
                <a:cs typeface="Times New Roman" panose="02020603050405020304" pitchFamily="18" charset="0"/>
              </a:rPr>
              <a:t>Payment</a:t>
            </a:r>
            <a:r>
              <a:rPr lang="fr-CA" sz="1600" dirty="0">
                <a:latin typeface="Times New Roman" panose="02020603050405020304" pitchFamily="18" charset="0"/>
                <a:cs typeface="Times New Roman" panose="02020603050405020304" pitchFamily="18" charset="0"/>
              </a:rPr>
              <a:t> Date</a:t>
            </a:r>
          </a:p>
          <a:p>
            <a:r>
              <a:rPr lang="fr-CA" sz="1600" dirty="0">
                <a:latin typeface="Times New Roman" panose="02020603050405020304" pitchFamily="18" charset="0"/>
                <a:cs typeface="Times New Roman" panose="02020603050405020304" pitchFamily="18" charset="0"/>
              </a:rPr>
              <a:t>est la même que la </a:t>
            </a:r>
          </a:p>
          <a:p>
            <a:r>
              <a:rPr lang="fr-CA" sz="1600" dirty="0">
                <a:latin typeface="Times New Roman" panose="02020603050405020304" pitchFamily="18" charset="0"/>
                <a:cs typeface="Times New Roman" panose="02020603050405020304" pitchFamily="18" charset="0"/>
              </a:rPr>
              <a:t>date d'entrée en vigueur</a:t>
            </a:r>
          </a:p>
        </p:txBody>
      </p:sp>
      <p:sp>
        <p:nvSpPr>
          <p:cNvPr id="17" name="TextBox 16"/>
          <p:cNvSpPr txBox="1"/>
          <p:nvPr>
            <p:custDataLst>
              <p:tags r:id="rId7"/>
            </p:custDataLst>
          </p:nvPr>
        </p:nvSpPr>
        <p:spPr>
          <a:xfrm>
            <a:off x="66860" y="5257456"/>
            <a:ext cx="2988521" cy="584775"/>
          </a:xfrm>
          <a:prstGeom prst="rect">
            <a:avLst/>
          </a:prstGeom>
          <a:noFill/>
        </p:spPr>
        <p:txBody>
          <a:bodyPr wrap="square" rtlCol="0">
            <a:spAutoFit/>
          </a:bodyPr>
          <a:lstStyle/>
          <a:p>
            <a:r>
              <a:rPr lang="fr-CA" sz="1600" dirty="0">
                <a:latin typeface="Times New Roman" panose="02020603050405020304" pitchFamily="18" charset="0"/>
                <a:cs typeface="Times New Roman" panose="02020603050405020304" pitchFamily="18" charset="0"/>
              </a:rPr>
              <a:t>Entrez le montant du</a:t>
            </a:r>
          </a:p>
          <a:p>
            <a:r>
              <a:rPr lang="fr-CA" sz="1600" dirty="0">
                <a:latin typeface="Times New Roman" panose="02020603050405020304" pitchFamily="18" charset="0"/>
                <a:cs typeface="Times New Roman" panose="02020603050405020304" pitchFamily="18" charset="0"/>
              </a:rPr>
              <a:t>paiement unique</a:t>
            </a:r>
          </a:p>
        </p:txBody>
      </p:sp>
      <p:cxnSp>
        <p:nvCxnSpPr>
          <p:cNvPr id="12" name="Straight Arrow Connector 11"/>
          <p:cNvCxnSpPr>
            <a:cxnSpLocks/>
          </p:cNvCxnSpPr>
          <p:nvPr>
            <p:custDataLst>
              <p:tags r:id="rId8"/>
            </p:custDataLst>
          </p:nvPr>
        </p:nvCxnSpPr>
        <p:spPr>
          <a:xfrm flipV="1">
            <a:off x="2386267" y="2590126"/>
            <a:ext cx="1148639" cy="12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custDataLst>
              <p:tags r:id="rId9"/>
            </p:custDataLst>
          </p:nvPr>
        </p:nvCxnSpPr>
        <p:spPr>
          <a:xfrm>
            <a:off x="2677984" y="3239126"/>
            <a:ext cx="81984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custDataLst>
              <p:tags r:id="rId10"/>
            </p:custDataLst>
          </p:nvPr>
        </p:nvCxnSpPr>
        <p:spPr>
          <a:xfrm>
            <a:off x="2790806" y="5543633"/>
            <a:ext cx="653477" cy="62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11"/>
            </p:custDataLst>
          </p:nvPr>
        </p:nvSpPr>
        <p:spPr>
          <a:xfrm>
            <a:off x="97564" y="3741829"/>
            <a:ext cx="2580420" cy="1323439"/>
          </a:xfrm>
          <a:prstGeom prst="rect">
            <a:avLst/>
          </a:prstGeom>
          <a:noFill/>
        </p:spPr>
        <p:txBody>
          <a:bodyPr wrap="square" rtlCol="0">
            <a:spAutoFit/>
          </a:bodyPr>
          <a:lstStyle/>
          <a:p>
            <a:r>
              <a:rPr lang="fr-CA" sz="1600" dirty="0">
                <a:latin typeface="Times New Roman" panose="02020603050405020304" pitchFamily="18" charset="0"/>
                <a:cs typeface="Times New Roman" panose="02020603050405020304" pitchFamily="18" charset="0"/>
              </a:rPr>
              <a:t>Entrez la période de paie pour laquelle le paiement unique est versé. (À des fins de rapport, peut être laissé vide)</a:t>
            </a:r>
          </a:p>
        </p:txBody>
      </p:sp>
      <p:cxnSp>
        <p:nvCxnSpPr>
          <p:cNvPr id="14" name="Straight Arrow Connector 13"/>
          <p:cNvCxnSpPr>
            <a:cxnSpLocks/>
          </p:cNvCxnSpPr>
          <p:nvPr>
            <p:custDataLst>
              <p:tags r:id="rId12"/>
            </p:custDataLst>
          </p:nvPr>
        </p:nvCxnSpPr>
        <p:spPr>
          <a:xfrm>
            <a:off x="2677984" y="4428118"/>
            <a:ext cx="856922" cy="17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custDataLst>
              <p:tags r:id="rId13"/>
            </p:custDataLst>
          </p:nvPr>
        </p:nvSpPr>
        <p:spPr>
          <a:xfrm>
            <a:off x="97564" y="2905240"/>
            <a:ext cx="2580420" cy="8365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14"/>
            </p:custDataLst>
          </p:nvPr>
        </p:nvSpPr>
        <p:spPr>
          <a:xfrm>
            <a:off x="97564" y="2173389"/>
            <a:ext cx="2288703" cy="584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15"/>
            </p:custDataLst>
          </p:nvPr>
        </p:nvSpPr>
        <p:spPr>
          <a:xfrm>
            <a:off x="97564" y="3741829"/>
            <a:ext cx="2580420" cy="151562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16"/>
            </p:custDataLst>
          </p:nvPr>
        </p:nvSpPr>
        <p:spPr>
          <a:xfrm>
            <a:off x="97564" y="5257456"/>
            <a:ext cx="2580420" cy="584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03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9734190" cy="584775"/>
          </a:xfrm>
          <a:prstGeom prst="rect">
            <a:avLst/>
          </a:prstGeom>
          <a:noFill/>
        </p:spPr>
        <p:txBody>
          <a:bodyPr wrap="square" rtlCol="0">
            <a:spAutoFit/>
          </a:bodyPr>
          <a:lstStyle/>
          <a:p>
            <a:r>
              <a:rPr lang="fr-CA" sz="3200">
                <a:latin typeface="Times New Roman" panose="02020603050405020304" pitchFamily="18" charset="0"/>
                <a:cs typeface="Times New Roman" panose="02020603050405020304" pitchFamily="18" charset="0"/>
              </a:rPr>
              <a:t>Paiements uniques... Information détaillée sur le paiement unique (suite)</a:t>
            </a:r>
          </a:p>
        </p:txBody>
      </p:sp>
      <p:pic>
        <p:nvPicPr>
          <p:cNvPr id="3" name="Picture 2"/>
          <p:cNvPicPr>
            <a:picLocks noChangeAspect="1"/>
          </p:cNvPicPr>
          <p:nvPr>
            <p:custDataLst>
              <p:tags r:id="rId4"/>
            </p:custDataLst>
          </p:nvPr>
        </p:nvPicPr>
        <p:blipFill>
          <a:blip r:embed="rId12"/>
          <a:stretch>
            <a:fillRect/>
          </a:stretch>
        </p:blipFill>
        <p:spPr>
          <a:xfrm>
            <a:off x="2510091" y="793559"/>
            <a:ext cx="8256857" cy="5800568"/>
          </a:xfrm>
          <a:prstGeom prst="rect">
            <a:avLst/>
          </a:prstGeom>
        </p:spPr>
      </p:pic>
      <p:sp>
        <p:nvSpPr>
          <p:cNvPr id="5" name="TextBox 4"/>
          <p:cNvSpPr txBox="1"/>
          <p:nvPr>
            <p:custDataLst>
              <p:tags r:id="rId5"/>
            </p:custDataLst>
          </p:nvPr>
        </p:nvSpPr>
        <p:spPr>
          <a:xfrm>
            <a:off x="3101771" y="977358"/>
            <a:ext cx="3314209" cy="1200329"/>
          </a:xfrm>
          <a:prstGeom prst="rect">
            <a:avLst/>
          </a:prstGeom>
          <a:noFill/>
        </p:spPr>
        <p:txBody>
          <a:bodyPr wrap="square" rtlCol="0">
            <a:spAutoFit/>
          </a:bodyPr>
          <a:lstStyle/>
          <a:p>
            <a:r>
              <a:rPr lang="fr-CA" sz="2400" dirty="0">
                <a:solidFill>
                  <a:schemeClr val="bg1"/>
                </a:solidFill>
                <a:latin typeface="Times New Roman" panose="02020603050405020304" pitchFamily="18" charset="0"/>
                <a:cs typeface="Times New Roman" panose="02020603050405020304" pitchFamily="18" charset="0"/>
              </a:rPr>
              <a:t>Ajoutez toute information pertinente relative au paiement unique</a:t>
            </a:r>
          </a:p>
        </p:txBody>
      </p:sp>
      <p:sp>
        <p:nvSpPr>
          <p:cNvPr id="11" name="TextBox 10"/>
          <p:cNvSpPr txBox="1"/>
          <p:nvPr>
            <p:custDataLst>
              <p:tags r:id="rId6"/>
            </p:custDataLst>
          </p:nvPr>
        </p:nvSpPr>
        <p:spPr>
          <a:xfrm>
            <a:off x="3233827" y="2679360"/>
            <a:ext cx="4111971" cy="830997"/>
          </a:xfrm>
          <a:prstGeom prst="rect">
            <a:avLst/>
          </a:prstGeom>
          <a:noFill/>
        </p:spPr>
        <p:txBody>
          <a:bodyPr wrap="square" rtlCol="0">
            <a:spAutoFit/>
          </a:bodyPr>
          <a:lstStyle/>
          <a:p>
            <a:r>
              <a:rPr lang="fr-CA" sz="2400" dirty="0">
                <a:solidFill>
                  <a:schemeClr val="bg1"/>
                </a:solidFill>
                <a:latin typeface="Times New Roman" panose="02020603050405020304" pitchFamily="18" charset="0"/>
                <a:cs typeface="Times New Roman" panose="02020603050405020304" pitchFamily="18" charset="0"/>
              </a:rPr>
              <a:t>Ajoutez toute information générale dans la section de commentaires</a:t>
            </a:r>
          </a:p>
        </p:txBody>
      </p:sp>
      <p:sp>
        <p:nvSpPr>
          <p:cNvPr id="12" name="TextBox 11"/>
          <p:cNvSpPr txBox="1"/>
          <p:nvPr>
            <p:custDataLst>
              <p:tags r:id="rId7"/>
            </p:custDataLst>
          </p:nvPr>
        </p:nvSpPr>
        <p:spPr>
          <a:xfrm>
            <a:off x="5997381" y="4304137"/>
            <a:ext cx="4111971" cy="461665"/>
          </a:xfrm>
          <a:prstGeom prst="rect">
            <a:avLst/>
          </a:prstGeom>
          <a:noFill/>
        </p:spPr>
        <p:txBody>
          <a:bodyPr wrap="square" rtlCol="0">
            <a:spAutoFit/>
          </a:bodyPr>
          <a:lstStyle/>
          <a:p>
            <a:r>
              <a:rPr lang="fr-CA" sz="2400" dirty="0">
                <a:solidFill>
                  <a:schemeClr val="bg1"/>
                </a:solidFill>
                <a:latin typeface="Times New Roman" panose="02020603050405020304" pitchFamily="18" charset="0"/>
                <a:cs typeface="Times New Roman" panose="02020603050405020304" pitchFamily="18" charset="0"/>
              </a:rPr>
              <a:t>Joignez tout fichier pertinent</a:t>
            </a:r>
          </a:p>
        </p:txBody>
      </p:sp>
      <p:sp>
        <p:nvSpPr>
          <p:cNvPr id="13" name="TextBox 12"/>
          <p:cNvSpPr txBox="1"/>
          <p:nvPr>
            <p:custDataLst>
              <p:tags r:id="rId8"/>
            </p:custDataLst>
          </p:nvPr>
        </p:nvSpPr>
        <p:spPr>
          <a:xfrm>
            <a:off x="2903244" y="5054900"/>
            <a:ext cx="1927635" cy="461665"/>
          </a:xfrm>
          <a:prstGeom prst="rect">
            <a:avLst/>
          </a:prstGeom>
          <a:noFill/>
        </p:spPr>
        <p:txBody>
          <a:bodyPr wrap="square" rtlCol="0">
            <a:spAutoFit/>
          </a:bodyPr>
          <a:lstStyle/>
          <a:p>
            <a:r>
              <a:rPr lang="fr-CA" sz="2400" dirty="0">
                <a:solidFill>
                  <a:schemeClr val="bg1"/>
                </a:solidFill>
                <a:latin typeface="Times New Roman" panose="02020603050405020304" pitchFamily="18" charset="0"/>
                <a:cs typeface="Times New Roman" panose="02020603050405020304" pitchFamily="18" charset="0"/>
              </a:rPr>
              <a:t>Cliquez sur </a:t>
            </a:r>
            <a:r>
              <a:rPr lang="fr-CA" sz="2400" b="1" dirty="0" err="1">
                <a:solidFill>
                  <a:schemeClr val="bg1"/>
                </a:solidFill>
                <a:latin typeface="Times New Roman" panose="02020603050405020304" pitchFamily="18" charset="0"/>
                <a:cs typeface="Times New Roman" panose="02020603050405020304" pitchFamily="18" charset="0"/>
              </a:rPr>
              <a:t>Submit</a:t>
            </a:r>
            <a:endParaRPr lang="fr-CA"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18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4" name="TextBox 13"/>
          <p:cNvSpPr txBox="1"/>
          <p:nvPr>
            <p:custDataLst>
              <p:tags r:id="rId3"/>
            </p:custDataLst>
          </p:nvPr>
        </p:nvSpPr>
        <p:spPr>
          <a:xfrm>
            <a:off x="57150" y="102444"/>
            <a:ext cx="8878824" cy="584775"/>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Démonstrations</a:t>
            </a:r>
          </a:p>
        </p:txBody>
      </p:sp>
      <p:pic>
        <p:nvPicPr>
          <p:cNvPr id="7" name="Picture 6"/>
          <p:cNvPicPr>
            <a:picLocks noChangeAspect="1"/>
          </p:cNvPicPr>
          <p:nvPr>
            <p:custDataLst>
              <p:tags r:id="rId4"/>
            </p:custDataLst>
          </p:nvPr>
        </p:nvPicPr>
        <p:blipFill>
          <a:blip r:embed="rId7"/>
          <a:stretch>
            <a:fillRect/>
          </a:stretch>
        </p:blipFill>
        <p:spPr>
          <a:xfrm>
            <a:off x="276482" y="1403057"/>
            <a:ext cx="11397568" cy="4365026"/>
          </a:xfrm>
          <a:prstGeom prst="rect">
            <a:avLst/>
          </a:prstGeom>
        </p:spPr>
      </p:pic>
    </p:spTree>
    <p:extLst>
      <p:ext uri="{BB962C8B-B14F-4D97-AF65-F5344CB8AC3E}">
        <p14:creationId xmlns:p14="http://schemas.microsoft.com/office/powerpoint/2010/main" val="302552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2" name="TextBox 11"/>
          <p:cNvSpPr txBox="1"/>
          <p:nvPr>
            <p:custDataLst>
              <p:tags r:id="rId3"/>
            </p:custDataLst>
          </p:nvPr>
        </p:nvSpPr>
        <p:spPr>
          <a:xfrm>
            <a:off x="79979" y="1004591"/>
            <a:ext cx="6131351" cy="1200329"/>
          </a:xfrm>
          <a:prstGeom prst="rect">
            <a:avLst/>
          </a:prstGeom>
          <a:noFill/>
        </p:spPr>
        <p:txBody>
          <a:bodyPr wrap="square" rtlCol="0">
            <a:spAutoFit/>
          </a:bodyPr>
          <a:lstStyle/>
          <a:p>
            <a:r>
              <a:rPr lang="fr-CA" sz="2400" u="sng" dirty="0">
                <a:latin typeface="Times New Roman" panose="02020603050405020304" pitchFamily="18" charset="0"/>
                <a:cs typeface="Times New Roman" panose="02020603050405020304" pitchFamily="18" charset="0"/>
              </a:rPr>
              <a:t>Aide disponible dans le manuel d’utilisation :</a:t>
            </a:r>
          </a:p>
          <a:p>
            <a:pPr marL="342900" indent="-342900">
              <a:buFont typeface="Arial" panose="020B0604020202020204" pitchFamily="34" charset="0"/>
              <a:buChar char="•"/>
            </a:pPr>
            <a:r>
              <a:rPr lang="fr-CA" sz="2400" dirty="0" err="1">
                <a:latin typeface="Times New Roman" panose="02020603050405020304" pitchFamily="18" charset="0"/>
                <a:cs typeface="Times New Roman" panose="02020603050405020304" pitchFamily="18" charset="0"/>
              </a:rPr>
              <a:t>Request</a:t>
            </a:r>
            <a:r>
              <a:rPr lang="fr-CA" sz="2400" dirty="0">
                <a:latin typeface="Times New Roman" panose="02020603050405020304" pitchFamily="18" charset="0"/>
                <a:cs typeface="Times New Roman" panose="02020603050405020304" pitchFamily="18" charset="0"/>
              </a:rPr>
              <a:t> Compensation Change</a:t>
            </a:r>
          </a:p>
          <a:p>
            <a:pPr marL="342900" indent="-342900">
              <a:buFont typeface="Arial" panose="020B0604020202020204" pitchFamily="34" charset="0"/>
              <a:buChar char="•"/>
            </a:pPr>
            <a:r>
              <a:rPr lang="fr-CA" sz="2400" dirty="0">
                <a:latin typeface="Times New Roman" panose="02020603050405020304" pitchFamily="18" charset="0"/>
                <a:cs typeface="Times New Roman" panose="02020603050405020304" pitchFamily="18" charset="0"/>
              </a:rPr>
              <a:t>Process One-Time </a:t>
            </a:r>
            <a:r>
              <a:rPr lang="fr-CA" sz="2400" dirty="0" err="1">
                <a:latin typeface="Times New Roman" panose="02020603050405020304" pitchFamily="18" charset="0"/>
                <a:cs typeface="Times New Roman" panose="02020603050405020304" pitchFamily="18" charset="0"/>
              </a:rPr>
              <a:t>Payment</a:t>
            </a:r>
            <a:r>
              <a:rPr lang="fr-CA" sz="2400" dirty="0">
                <a:latin typeface="Times New Roman" panose="02020603050405020304" pitchFamily="18" charset="0"/>
                <a:cs typeface="Times New Roman" panose="02020603050405020304" pitchFamily="18" charset="0"/>
              </a:rPr>
              <a:t> </a:t>
            </a:r>
          </a:p>
        </p:txBody>
      </p:sp>
      <p:sp>
        <p:nvSpPr>
          <p:cNvPr id="14" name="TextBox 13"/>
          <p:cNvSpPr txBox="1"/>
          <p:nvPr>
            <p:custDataLst>
              <p:tags r:id="rId4"/>
            </p:custDataLst>
          </p:nvPr>
        </p:nvSpPr>
        <p:spPr>
          <a:xfrm>
            <a:off x="57150" y="102444"/>
            <a:ext cx="8878824" cy="584775"/>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Ressources</a:t>
            </a:r>
          </a:p>
        </p:txBody>
      </p:sp>
      <p:pic>
        <p:nvPicPr>
          <p:cNvPr id="4098"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4962165" y="2574251"/>
            <a:ext cx="6155818" cy="363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65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sp>
        <p:nvSpPr>
          <p:cNvPr id="6" name="TextBox 5"/>
          <p:cNvSpPr txBox="1"/>
          <p:nvPr>
            <p:custDataLst>
              <p:tags r:id="rId2"/>
            </p:custDataLst>
          </p:nvPr>
        </p:nvSpPr>
        <p:spPr>
          <a:xfrm>
            <a:off x="167322" y="1078692"/>
            <a:ext cx="6359015" cy="7971413"/>
          </a:xfrm>
          <a:prstGeom prst="rect">
            <a:avLst/>
          </a:prstGeom>
          <a:noFill/>
        </p:spPr>
        <p:txBody>
          <a:bodyPr wrap="square" rtlCol="0">
            <a:spAutoFit/>
          </a:bodyPr>
          <a:lstStyle/>
          <a:p>
            <a:pPr marL="285750" indent="-285750">
              <a:buFont typeface="Arial" panose="020B0604020202020204" pitchFamily="34" charset="0"/>
              <a:buChar char="•"/>
            </a:pPr>
            <a:r>
              <a:rPr lang="fr-CA" sz="3200" dirty="0">
                <a:latin typeface="Times New Roman" panose="02020603050405020304" pitchFamily="18" charset="0"/>
                <a:cs typeface="Times New Roman" panose="02020603050405020304" pitchFamily="18" charset="0"/>
              </a:rPr>
              <a:t>Se familiariser avec la façon de traiter et d’effectuer les paiements uniques et les changements de rémunération avec </a:t>
            </a:r>
            <a:r>
              <a:rPr lang="fr-CA" sz="3200" dirty="0" err="1">
                <a:latin typeface="Times New Roman" panose="02020603050405020304" pitchFamily="18" charset="0"/>
                <a:cs typeface="Times New Roman" panose="02020603050405020304" pitchFamily="18" charset="0"/>
              </a:rPr>
              <a:t>Workday</a:t>
            </a:r>
            <a:r>
              <a:rPr lang="fr-CA" sz="32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CA" sz="3200" dirty="0">
                <a:latin typeface="Times New Roman" panose="02020603050405020304" pitchFamily="18" charset="0"/>
                <a:cs typeface="Times New Roman" panose="02020603050405020304" pitchFamily="18" charset="0"/>
              </a:rPr>
              <a:t>Passer en revue les conditions requises pour faire des ajustements de salaire, de taux horaire et de taux incitatif.</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custDataLst>
              <p:tags r:id="rId3"/>
            </p:custDataLst>
          </p:nvPr>
        </p:nvSpPr>
        <p:spPr>
          <a:xfrm>
            <a:off x="79979" y="126310"/>
            <a:ext cx="7244746" cy="707886"/>
          </a:xfrm>
          <a:prstGeom prst="rect">
            <a:avLst/>
          </a:prstGeom>
          <a:noFill/>
        </p:spPr>
        <p:txBody>
          <a:bodyPr wrap="square" rtlCol="0">
            <a:spAutoFit/>
          </a:bodyPr>
          <a:lstStyle/>
          <a:p>
            <a:r>
              <a:rPr lang="fr-CA" sz="4000">
                <a:latin typeface="Times New Roman" panose="02020603050405020304" pitchFamily="18" charset="0"/>
                <a:cs typeface="Times New Roman" panose="02020603050405020304" pitchFamily="18" charset="0"/>
              </a:rPr>
              <a:t>Objectifs :</a:t>
            </a:r>
          </a:p>
        </p:txBody>
      </p:sp>
      <p:pic>
        <p:nvPicPr>
          <p:cNvPr id="16" name="Picture 15"/>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pic>
        <p:nvPicPr>
          <p:cNvPr id="2050" name="Picture 2" descr="Résultats de recherche d'images pour « image Objectifs »">
            <a:extLst>
              <a:ext uri="{FF2B5EF4-FFF2-40B4-BE49-F238E27FC236}">
                <a16:creationId xmlns:a16="http://schemas.microsoft.com/office/drawing/2014/main" id="{40A526E5-AA69-461B-8BBF-2FF287875F04}"/>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672943" y="1544681"/>
            <a:ext cx="5121235" cy="338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4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1" name="TextBox 10"/>
          <p:cNvSpPr txBox="1"/>
          <p:nvPr>
            <p:custDataLst>
              <p:tags r:id="rId3"/>
            </p:custDataLst>
          </p:nvPr>
        </p:nvSpPr>
        <p:spPr>
          <a:xfrm>
            <a:off x="1398271" y="1821189"/>
            <a:ext cx="7654289" cy="1107996"/>
          </a:xfrm>
          <a:prstGeom prst="rect">
            <a:avLst/>
          </a:prstGeom>
          <a:noFill/>
        </p:spPr>
        <p:txBody>
          <a:bodyPr wrap="square" rtlCol="0">
            <a:spAutoFit/>
          </a:bodyPr>
          <a:lstStyle/>
          <a:p>
            <a:pPr algn="ctr"/>
            <a:r>
              <a:rPr lang="fr-CA" sz="4800" u="sng">
                <a:latin typeface="Times New Roman" panose="02020603050405020304" pitchFamily="18" charset="0"/>
                <a:cs typeface="Times New Roman" panose="02020603050405020304" pitchFamily="18" charset="0"/>
              </a:rPr>
              <a:t>MERCI!!</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49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8530870" cy="584775"/>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Augmentations et bonus de groupe </a:t>
            </a:r>
          </a:p>
        </p:txBody>
      </p:sp>
      <p:sp>
        <p:nvSpPr>
          <p:cNvPr id="6" name="TextBox 5"/>
          <p:cNvSpPr txBox="1"/>
          <p:nvPr>
            <p:custDataLst>
              <p:tags r:id="rId4"/>
            </p:custDataLst>
          </p:nvPr>
        </p:nvSpPr>
        <p:spPr>
          <a:xfrm>
            <a:off x="248470" y="1396953"/>
            <a:ext cx="4259196" cy="923330"/>
          </a:xfrm>
          <a:prstGeom prst="rect">
            <a:avLst/>
          </a:prstGeom>
          <a:noFill/>
        </p:spPr>
        <p:txBody>
          <a:bodyPr wrap="square" rtlCol="0">
            <a:spAutoFit/>
          </a:bodyPr>
          <a:lstStyle/>
          <a:p>
            <a:r>
              <a:rPr lang="fr-CA"/>
              <a:t>Les augmentations et les bonus pour 15 employés et plus devraient être entrés à l’aide de l’outil Comp Request</a:t>
            </a:r>
          </a:p>
        </p:txBody>
      </p:sp>
      <p:sp>
        <p:nvSpPr>
          <p:cNvPr id="11" name="TextBox 10"/>
          <p:cNvSpPr txBox="1"/>
          <p:nvPr>
            <p:custDataLst>
              <p:tags r:id="rId5"/>
            </p:custDataLst>
          </p:nvPr>
        </p:nvSpPr>
        <p:spPr>
          <a:xfrm>
            <a:off x="248470" y="2878288"/>
            <a:ext cx="4265865" cy="923330"/>
          </a:xfrm>
          <a:prstGeom prst="rect">
            <a:avLst/>
          </a:prstGeom>
          <a:noFill/>
        </p:spPr>
        <p:txBody>
          <a:bodyPr wrap="square" rtlCol="0">
            <a:spAutoFit/>
          </a:bodyPr>
          <a:lstStyle/>
          <a:p>
            <a:r>
              <a:rPr lang="fr-CA"/>
              <a:t>Les cartes-cadeaux devraient aussi n’être traitées qu’avec cet outil</a:t>
            </a:r>
          </a:p>
        </p:txBody>
      </p:sp>
      <p:pic>
        <p:nvPicPr>
          <p:cNvPr id="4" name="Picture 3"/>
          <p:cNvPicPr>
            <a:picLocks noChangeAspect="1"/>
          </p:cNvPicPr>
          <p:nvPr>
            <p:custDataLst>
              <p:tags r:id="rId6"/>
            </p:custDataLst>
          </p:nvPr>
        </p:nvPicPr>
        <p:blipFill>
          <a:blip r:embed="rId10"/>
          <a:stretch>
            <a:fillRect/>
          </a:stretch>
        </p:blipFill>
        <p:spPr>
          <a:xfrm>
            <a:off x="4624845" y="1199485"/>
            <a:ext cx="6754619" cy="4959259"/>
          </a:xfrm>
          <a:prstGeom prst="rect">
            <a:avLst/>
          </a:prstGeom>
          <a:ln w="28575">
            <a:solidFill>
              <a:srgbClr val="002060"/>
            </a:solidFill>
          </a:ln>
        </p:spPr>
      </p:pic>
    </p:spTree>
    <p:extLst>
      <p:ext uri="{BB962C8B-B14F-4D97-AF65-F5344CB8AC3E}">
        <p14:creationId xmlns:p14="http://schemas.microsoft.com/office/powerpoint/2010/main" val="242225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8530870" cy="584775"/>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Les changements de rémunération</a:t>
            </a:r>
          </a:p>
        </p:txBody>
      </p:sp>
      <p:sp>
        <p:nvSpPr>
          <p:cNvPr id="6" name="TextBox 5"/>
          <p:cNvSpPr txBox="1"/>
          <p:nvPr>
            <p:custDataLst>
              <p:tags r:id="rId4"/>
            </p:custDataLst>
          </p:nvPr>
        </p:nvSpPr>
        <p:spPr>
          <a:xfrm>
            <a:off x="97564" y="1360525"/>
            <a:ext cx="3432060" cy="2677656"/>
          </a:xfrm>
          <a:prstGeom prst="rect">
            <a:avLst/>
          </a:prstGeom>
          <a:noFill/>
        </p:spPr>
        <p:txBody>
          <a:bodyPr wrap="square" rtlCol="0">
            <a:spAutoFit/>
          </a:bodyPr>
          <a:lstStyle/>
          <a:p>
            <a:r>
              <a:rPr lang="fr-CA" sz="2800">
                <a:latin typeface="Times New Roman" panose="02020603050405020304" pitchFamily="18" charset="0"/>
                <a:cs typeface="Times New Roman" panose="02020603050405020304" pitchFamily="18" charset="0"/>
              </a:rPr>
              <a:t>Les changements de rémunération ont lieu lorsqu’une modification est apportée au salaire, au taux horaire ou au taux incitatif d’un employé.</a:t>
            </a:r>
          </a:p>
        </p:txBody>
      </p:sp>
      <p:pic>
        <p:nvPicPr>
          <p:cNvPr id="1026"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4704194" y="1581150"/>
            <a:ext cx="621982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01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8530870" cy="584775"/>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Les changements de rémunération</a:t>
            </a:r>
          </a:p>
        </p:txBody>
      </p:sp>
      <p:sp>
        <p:nvSpPr>
          <p:cNvPr id="6" name="TextBox 5"/>
          <p:cNvSpPr txBox="1"/>
          <p:nvPr>
            <p:custDataLst>
              <p:tags r:id="rId4"/>
            </p:custDataLst>
          </p:nvPr>
        </p:nvSpPr>
        <p:spPr>
          <a:xfrm>
            <a:off x="1754426" y="1214826"/>
            <a:ext cx="1629636" cy="369332"/>
          </a:xfrm>
          <a:prstGeom prst="rect">
            <a:avLst/>
          </a:prstGeom>
          <a:noFill/>
        </p:spPr>
        <p:txBody>
          <a:bodyPr wrap="square" rtlCol="0">
            <a:spAutoFit/>
          </a:bodyPr>
          <a:lstStyle/>
          <a:p>
            <a:r>
              <a:rPr lang="fr-CA"/>
              <a:t>Cliquez sur </a:t>
            </a:r>
            <a:r>
              <a:rPr lang="fr-CA" b="1"/>
              <a:t>Actions</a:t>
            </a:r>
          </a:p>
        </p:txBody>
      </p:sp>
      <p:pic>
        <p:nvPicPr>
          <p:cNvPr id="10" name="Picture 9"/>
          <p:cNvPicPr/>
          <p:nvPr>
            <p:custDataLst>
              <p:tags r:id="rId5"/>
            </p:custDataLst>
          </p:nvPr>
        </p:nvPicPr>
        <p:blipFill>
          <a:blip r:embed="rId14" cstate="print"/>
          <a:stretch>
            <a:fillRect/>
          </a:stretch>
        </p:blipFill>
        <p:spPr>
          <a:xfrm>
            <a:off x="3869458" y="1074278"/>
            <a:ext cx="7350992" cy="5276294"/>
          </a:xfrm>
          <a:prstGeom prst="rect">
            <a:avLst/>
          </a:prstGeom>
          <a:ln w="38100">
            <a:solidFill>
              <a:schemeClr val="bg1"/>
            </a:solidFill>
          </a:ln>
        </p:spPr>
      </p:pic>
      <p:sp>
        <p:nvSpPr>
          <p:cNvPr id="11" name="TextBox 10"/>
          <p:cNvSpPr txBox="1"/>
          <p:nvPr>
            <p:custDataLst>
              <p:tags r:id="rId6"/>
            </p:custDataLst>
          </p:nvPr>
        </p:nvSpPr>
        <p:spPr>
          <a:xfrm>
            <a:off x="434047" y="2044613"/>
            <a:ext cx="3192713" cy="369332"/>
          </a:xfrm>
          <a:prstGeom prst="rect">
            <a:avLst/>
          </a:prstGeom>
          <a:noFill/>
        </p:spPr>
        <p:txBody>
          <a:bodyPr wrap="square" rtlCol="0">
            <a:spAutoFit/>
          </a:bodyPr>
          <a:lstStyle/>
          <a:p>
            <a:r>
              <a:rPr lang="fr-CA" dirty="0"/>
              <a:t>Passez le curseur sur Compensation</a:t>
            </a:r>
          </a:p>
        </p:txBody>
      </p:sp>
      <p:sp>
        <p:nvSpPr>
          <p:cNvPr id="12" name="TextBox 11"/>
          <p:cNvSpPr txBox="1"/>
          <p:nvPr>
            <p:custDataLst>
              <p:tags r:id="rId7"/>
            </p:custDataLst>
          </p:nvPr>
        </p:nvSpPr>
        <p:spPr>
          <a:xfrm>
            <a:off x="616927" y="2940147"/>
            <a:ext cx="3432060" cy="646331"/>
          </a:xfrm>
          <a:prstGeom prst="rect">
            <a:avLst/>
          </a:prstGeom>
          <a:noFill/>
        </p:spPr>
        <p:txBody>
          <a:bodyPr wrap="square" rtlCol="0">
            <a:spAutoFit/>
          </a:bodyPr>
          <a:lstStyle/>
          <a:p>
            <a:r>
              <a:rPr lang="fr-CA" dirty="0"/>
              <a:t>Cliquez sur </a:t>
            </a:r>
            <a:r>
              <a:rPr lang="fr-CA" b="1" dirty="0" err="1"/>
              <a:t>Request</a:t>
            </a:r>
            <a:r>
              <a:rPr lang="fr-CA" b="1" dirty="0"/>
              <a:t> Compensation Change</a:t>
            </a:r>
            <a:r>
              <a:rPr lang="fr-CA" dirty="0"/>
              <a:t>. </a:t>
            </a:r>
          </a:p>
        </p:txBody>
      </p:sp>
      <p:cxnSp>
        <p:nvCxnSpPr>
          <p:cNvPr id="3" name="Straight Arrow Connector 2"/>
          <p:cNvCxnSpPr>
            <a:cxnSpLocks/>
          </p:cNvCxnSpPr>
          <p:nvPr>
            <p:custDataLst>
              <p:tags r:id="rId8"/>
            </p:custDataLst>
          </p:nvPr>
        </p:nvCxnSpPr>
        <p:spPr>
          <a:xfrm>
            <a:off x="3133344" y="1399492"/>
            <a:ext cx="21107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custDataLst>
              <p:tags r:id="rId9"/>
            </p:custDataLst>
          </p:nvPr>
        </p:nvCxnSpPr>
        <p:spPr>
          <a:xfrm flipV="1">
            <a:off x="2779776" y="2064956"/>
            <a:ext cx="2690993" cy="3124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custDataLst>
              <p:tags r:id="rId10"/>
            </p:custDataLst>
          </p:nvPr>
        </p:nvCxnSpPr>
        <p:spPr>
          <a:xfrm flipV="1">
            <a:off x="3243072" y="2147118"/>
            <a:ext cx="3954897" cy="9740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78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8530870" cy="584775"/>
          </a:xfrm>
          <a:prstGeom prst="rect">
            <a:avLst/>
          </a:prstGeom>
          <a:noFill/>
        </p:spPr>
        <p:txBody>
          <a:bodyPr wrap="square" rtlCol="0">
            <a:spAutoFit/>
          </a:bodyPr>
          <a:lstStyle/>
          <a:p>
            <a:r>
              <a:rPr lang="fr-CA" sz="3200" u="sng">
                <a:latin typeface="Times New Roman" panose="02020603050405020304" pitchFamily="18" charset="0"/>
                <a:cs typeface="Times New Roman" panose="02020603050405020304" pitchFamily="18" charset="0"/>
              </a:rPr>
              <a:t>Les changements de rémunération</a:t>
            </a:r>
          </a:p>
        </p:txBody>
      </p:sp>
      <p:sp>
        <p:nvSpPr>
          <p:cNvPr id="6" name="TextBox 5"/>
          <p:cNvSpPr txBox="1"/>
          <p:nvPr>
            <p:custDataLst>
              <p:tags r:id="rId4"/>
            </p:custDataLst>
          </p:nvPr>
        </p:nvSpPr>
        <p:spPr>
          <a:xfrm>
            <a:off x="293382" y="2645032"/>
            <a:ext cx="1937182" cy="646331"/>
          </a:xfrm>
          <a:prstGeom prst="rect">
            <a:avLst/>
          </a:prstGeom>
          <a:noFill/>
        </p:spPr>
        <p:txBody>
          <a:bodyPr wrap="square" rtlCol="0">
            <a:spAutoFit/>
          </a:bodyPr>
          <a:lstStyle/>
          <a:p>
            <a:r>
              <a:rPr lang="fr-CA"/>
              <a:t>Choisissez la date d'entrée en vigueur</a:t>
            </a:r>
          </a:p>
        </p:txBody>
      </p:sp>
      <p:pic>
        <p:nvPicPr>
          <p:cNvPr id="2" name="Picture 1"/>
          <p:cNvPicPr>
            <a:picLocks noChangeAspect="1"/>
          </p:cNvPicPr>
          <p:nvPr>
            <p:custDataLst>
              <p:tags r:id="rId5"/>
            </p:custDataLst>
          </p:nvPr>
        </p:nvPicPr>
        <p:blipFill>
          <a:blip r:embed="rId16"/>
          <a:stretch>
            <a:fillRect/>
          </a:stretch>
        </p:blipFill>
        <p:spPr>
          <a:xfrm>
            <a:off x="2446503" y="1570129"/>
            <a:ext cx="6621511" cy="3776228"/>
          </a:xfrm>
          <a:prstGeom prst="rect">
            <a:avLst/>
          </a:prstGeom>
          <a:ln w="28575">
            <a:solidFill>
              <a:schemeClr val="bg1"/>
            </a:solidFill>
          </a:ln>
        </p:spPr>
      </p:pic>
      <p:sp>
        <p:nvSpPr>
          <p:cNvPr id="11" name="TextBox 10"/>
          <p:cNvSpPr txBox="1"/>
          <p:nvPr>
            <p:custDataLst>
              <p:tags r:id="rId6"/>
            </p:custDataLst>
          </p:nvPr>
        </p:nvSpPr>
        <p:spPr>
          <a:xfrm>
            <a:off x="5885094" y="5650460"/>
            <a:ext cx="2481271" cy="369332"/>
          </a:xfrm>
          <a:prstGeom prst="rect">
            <a:avLst/>
          </a:prstGeom>
          <a:noFill/>
        </p:spPr>
        <p:txBody>
          <a:bodyPr wrap="square" rtlCol="0">
            <a:spAutoFit/>
          </a:bodyPr>
          <a:lstStyle/>
          <a:p>
            <a:r>
              <a:rPr lang="fr-CA"/>
              <a:t>Sélectionnez le nom de l'employé</a:t>
            </a:r>
          </a:p>
        </p:txBody>
      </p:sp>
      <p:sp>
        <p:nvSpPr>
          <p:cNvPr id="12" name="TextBox 11"/>
          <p:cNvSpPr txBox="1"/>
          <p:nvPr>
            <p:custDataLst>
              <p:tags r:id="rId7"/>
            </p:custDataLst>
          </p:nvPr>
        </p:nvSpPr>
        <p:spPr>
          <a:xfrm>
            <a:off x="0" y="4355332"/>
            <a:ext cx="2553730" cy="1477328"/>
          </a:xfrm>
          <a:prstGeom prst="rect">
            <a:avLst/>
          </a:prstGeom>
          <a:noFill/>
        </p:spPr>
        <p:txBody>
          <a:bodyPr wrap="square" rtlCol="0">
            <a:spAutoFit/>
          </a:bodyPr>
          <a:lstStyle/>
          <a:p>
            <a:r>
              <a:rPr lang="fr-CA" dirty="0"/>
              <a:t>Sélectionnez la raison du changement de rémunération à partir du champ </a:t>
            </a:r>
            <a:r>
              <a:rPr lang="fr-CA" b="1" dirty="0"/>
              <a:t>Reason</a:t>
            </a:r>
            <a:r>
              <a:rPr lang="fr-CA" dirty="0"/>
              <a:t>. </a:t>
            </a:r>
          </a:p>
        </p:txBody>
      </p:sp>
      <p:sp>
        <p:nvSpPr>
          <p:cNvPr id="13" name="TextBox 12"/>
          <p:cNvSpPr txBox="1"/>
          <p:nvPr>
            <p:custDataLst>
              <p:tags r:id="rId8"/>
            </p:custDataLst>
          </p:nvPr>
        </p:nvSpPr>
        <p:spPr>
          <a:xfrm>
            <a:off x="9068014" y="2402189"/>
            <a:ext cx="2764182" cy="1477328"/>
          </a:xfrm>
          <a:prstGeom prst="rect">
            <a:avLst/>
          </a:prstGeom>
          <a:noFill/>
        </p:spPr>
        <p:txBody>
          <a:bodyPr wrap="square" rtlCol="0">
            <a:spAutoFit/>
          </a:bodyPr>
          <a:lstStyle/>
          <a:p>
            <a:r>
              <a:rPr lang="fr-CA"/>
              <a:t>Cochez la case </a:t>
            </a:r>
            <a:r>
              <a:rPr lang="fr-CA" b="1"/>
              <a:t>Use Next Pay Period</a:t>
            </a:r>
            <a:r>
              <a:rPr lang="fr-CA"/>
              <a:t> pour que le changement soit effectué au premier jour de la prochaine période de paie</a:t>
            </a:r>
            <a:r>
              <a:rPr lang="fr-CA">
                <a:solidFill>
                  <a:srgbClr val="002060"/>
                </a:solidFill>
              </a:rPr>
              <a:t>. </a:t>
            </a:r>
          </a:p>
        </p:txBody>
      </p:sp>
      <p:cxnSp>
        <p:nvCxnSpPr>
          <p:cNvPr id="14" name="Straight Arrow Connector 13"/>
          <p:cNvCxnSpPr>
            <a:cxnSpLocks/>
          </p:cNvCxnSpPr>
          <p:nvPr>
            <p:custDataLst>
              <p:tags r:id="rId9"/>
            </p:custDataLst>
          </p:nvPr>
        </p:nvCxnSpPr>
        <p:spPr>
          <a:xfrm flipH="1" flipV="1">
            <a:off x="5206450" y="4955496"/>
            <a:ext cx="922501" cy="694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custDataLst>
              <p:tags r:id="rId10"/>
            </p:custDataLst>
          </p:nvPr>
        </p:nvCxnSpPr>
        <p:spPr>
          <a:xfrm flipH="1">
            <a:off x="5099223" y="2718486"/>
            <a:ext cx="4053015" cy="7414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custDataLst>
              <p:tags r:id="rId11"/>
            </p:custDataLst>
          </p:nvPr>
        </p:nvCxnSpPr>
        <p:spPr>
          <a:xfrm flipV="1">
            <a:off x="2230564" y="4118920"/>
            <a:ext cx="2423814" cy="5931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custDataLst>
              <p:tags r:id="rId12"/>
            </p:custDataLst>
          </p:nvPr>
        </p:nvCxnSpPr>
        <p:spPr>
          <a:xfrm flipV="1">
            <a:off x="2034747" y="3072714"/>
            <a:ext cx="2619631" cy="681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90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1077218"/>
          </a:xfrm>
          <a:prstGeom prst="rect">
            <a:avLst/>
          </a:prstGeom>
          <a:noFill/>
        </p:spPr>
        <p:txBody>
          <a:bodyPr wrap="square" rtlCol="0">
            <a:spAutoFit/>
          </a:bodyPr>
          <a:lstStyle/>
          <a:p>
            <a:r>
              <a:rPr lang="fr-CA" sz="3200" u="sng" dirty="0">
                <a:latin typeface="Times New Roman" panose="02020603050405020304" pitchFamily="18" charset="0"/>
                <a:cs typeface="Times New Roman" panose="02020603050405020304" pitchFamily="18" charset="0"/>
              </a:rPr>
              <a:t>Changements de rémunération...Changements de rémunération basée sur le salaire</a:t>
            </a:r>
          </a:p>
        </p:txBody>
      </p:sp>
      <p:sp>
        <p:nvSpPr>
          <p:cNvPr id="6" name="TextBox 5"/>
          <p:cNvSpPr txBox="1"/>
          <p:nvPr>
            <p:custDataLst>
              <p:tags r:id="rId4"/>
            </p:custDataLst>
          </p:nvPr>
        </p:nvSpPr>
        <p:spPr>
          <a:xfrm>
            <a:off x="97564" y="2598002"/>
            <a:ext cx="3432060" cy="1200329"/>
          </a:xfrm>
          <a:prstGeom prst="rect">
            <a:avLst/>
          </a:prstGeom>
          <a:noFill/>
        </p:spPr>
        <p:txBody>
          <a:bodyPr wrap="square" rtlCol="0">
            <a:spAutoFit/>
          </a:bodyPr>
          <a:lstStyle/>
          <a:p>
            <a:r>
              <a:rPr lang="fr-CA" dirty="0"/>
              <a:t>Assurez-vous que le Grade Profile affiche « Salary Grade Profile » pour un employé salarié </a:t>
            </a:r>
          </a:p>
        </p:txBody>
      </p:sp>
      <p:pic>
        <p:nvPicPr>
          <p:cNvPr id="12" name="Picture 11"/>
          <p:cNvPicPr/>
          <p:nvPr>
            <p:custDataLst>
              <p:tags r:id="rId5"/>
            </p:custDataLst>
          </p:nvPr>
        </p:nvPicPr>
        <p:blipFill>
          <a:blip r:embed="rId9"/>
          <a:stretch>
            <a:fillRect/>
          </a:stretch>
        </p:blipFill>
        <p:spPr>
          <a:xfrm>
            <a:off x="3839698" y="1312900"/>
            <a:ext cx="7359748" cy="4783100"/>
          </a:xfrm>
          <a:prstGeom prst="rect">
            <a:avLst/>
          </a:prstGeom>
          <a:ln w="28575">
            <a:solidFill>
              <a:schemeClr val="bg1"/>
            </a:solidFill>
          </a:ln>
        </p:spPr>
      </p:pic>
    </p:spTree>
    <p:extLst>
      <p:ext uri="{BB962C8B-B14F-4D97-AF65-F5344CB8AC3E}">
        <p14:creationId xmlns:p14="http://schemas.microsoft.com/office/powerpoint/2010/main" val="149380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custDataLst>
              <p:tags r:id="rId1"/>
            </p:custDataLst>
          </p:nvPr>
        </p:nvSpPr>
        <p:spPr>
          <a:xfrm>
            <a:off x="97564" y="6483922"/>
            <a:ext cx="5938836" cy="309201"/>
          </a:xfrm>
        </p:spPr>
        <p:txBody>
          <a:bodyPr/>
          <a:lstStyle/>
          <a:p>
            <a:r>
              <a:rPr lang="fr-CA"/>
              <a:t>Copyright ©2017 Waste Connections</a:t>
            </a:r>
          </a:p>
        </p:txBody>
      </p:sp>
      <p:pic>
        <p:nvPicPr>
          <p:cNvPr id="16" name="Picture 15"/>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custDataLst>
              <p:tags r:id="rId3"/>
            </p:custDataLst>
          </p:nvPr>
        </p:nvSpPr>
        <p:spPr>
          <a:xfrm>
            <a:off x="97564" y="169596"/>
            <a:ext cx="10475186" cy="1077218"/>
          </a:xfrm>
          <a:prstGeom prst="rect">
            <a:avLst/>
          </a:prstGeom>
          <a:noFill/>
        </p:spPr>
        <p:txBody>
          <a:bodyPr wrap="square" rtlCol="0">
            <a:spAutoFit/>
          </a:bodyPr>
          <a:lstStyle/>
          <a:p>
            <a:r>
              <a:rPr lang="fr-CA" sz="3200" u="sng" dirty="0">
                <a:latin typeface="Times New Roman" panose="02020603050405020304" pitchFamily="18" charset="0"/>
                <a:cs typeface="Times New Roman" panose="02020603050405020304" pitchFamily="18" charset="0"/>
              </a:rPr>
              <a:t>Changements de rémunération...Changements de rémunération basée sur le salaire (suite)</a:t>
            </a:r>
          </a:p>
        </p:txBody>
      </p:sp>
      <p:sp>
        <p:nvSpPr>
          <p:cNvPr id="6" name="TextBox 5"/>
          <p:cNvSpPr txBox="1"/>
          <p:nvPr>
            <p:custDataLst>
              <p:tags r:id="rId4"/>
            </p:custDataLst>
          </p:nvPr>
        </p:nvSpPr>
        <p:spPr>
          <a:xfrm>
            <a:off x="97564" y="1312900"/>
            <a:ext cx="4754522" cy="646331"/>
          </a:xfrm>
          <a:prstGeom prst="rect">
            <a:avLst/>
          </a:prstGeom>
          <a:noFill/>
        </p:spPr>
        <p:txBody>
          <a:bodyPr wrap="square" rtlCol="0">
            <a:spAutoFit/>
          </a:bodyPr>
          <a:lstStyle/>
          <a:p>
            <a:r>
              <a:rPr lang="fr-CA"/>
              <a:t>Cliquez sur l’icône </a:t>
            </a:r>
            <a:r>
              <a:rPr lang="fr-CA" b="1"/>
              <a:t>Edit </a:t>
            </a:r>
            <a:r>
              <a:rPr lang="fr-CA"/>
              <a:t> et entrez les détails du changement de rémunération basé sur le salaire</a:t>
            </a:r>
          </a:p>
        </p:txBody>
      </p:sp>
      <p:pic>
        <p:nvPicPr>
          <p:cNvPr id="10" name="Picture 9"/>
          <p:cNvPicPr/>
          <p:nvPr>
            <p:custDataLst>
              <p:tags r:id="rId5"/>
            </p:custDataLst>
          </p:nvPr>
        </p:nvPicPr>
        <p:blipFill>
          <a:blip r:embed="rId18"/>
          <a:stretch>
            <a:fillRect/>
          </a:stretch>
        </p:blipFill>
        <p:spPr>
          <a:xfrm>
            <a:off x="4791637" y="967042"/>
            <a:ext cx="5646420" cy="5516880"/>
          </a:xfrm>
          <a:prstGeom prst="rect">
            <a:avLst/>
          </a:prstGeom>
          <a:ln w="28575">
            <a:solidFill>
              <a:schemeClr val="bg1"/>
            </a:solidFill>
          </a:ln>
        </p:spPr>
      </p:pic>
      <p:cxnSp>
        <p:nvCxnSpPr>
          <p:cNvPr id="7" name="Straight Arrow Connector 6"/>
          <p:cNvCxnSpPr>
            <a:cxnSpLocks/>
          </p:cNvCxnSpPr>
          <p:nvPr>
            <p:custDataLst>
              <p:tags r:id="rId6"/>
            </p:custDataLst>
          </p:nvPr>
        </p:nvCxnSpPr>
        <p:spPr>
          <a:xfrm>
            <a:off x="2817341" y="2851888"/>
            <a:ext cx="21500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7"/>
            </p:custDataLst>
          </p:nvPr>
        </p:nvSpPr>
        <p:spPr>
          <a:xfrm>
            <a:off x="121948" y="2503975"/>
            <a:ext cx="2895555" cy="369332"/>
          </a:xfrm>
          <a:prstGeom prst="rect">
            <a:avLst/>
          </a:prstGeom>
          <a:noFill/>
        </p:spPr>
        <p:txBody>
          <a:bodyPr wrap="square" rtlCol="0">
            <a:spAutoFit/>
          </a:bodyPr>
          <a:lstStyle/>
          <a:p>
            <a:r>
              <a:rPr lang="fr-CA" dirty="0"/>
              <a:t>Entrez le nouveau montant</a:t>
            </a:r>
          </a:p>
        </p:txBody>
      </p:sp>
      <p:sp>
        <p:nvSpPr>
          <p:cNvPr id="13" name="TextBox 12"/>
          <p:cNvSpPr txBox="1"/>
          <p:nvPr>
            <p:custDataLst>
              <p:tags r:id="rId8"/>
            </p:custDataLst>
          </p:nvPr>
        </p:nvSpPr>
        <p:spPr>
          <a:xfrm>
            <a:off x="134139" y="3068517"/>
            <a:ext cx="2895555" cy="1200329"/>
          </a:xfrm>
          <a:prstGeom prst="rect">
            <a:avLst/>
          </a:prstGeom>
          <a:noFill/>
        </p:spPr>
        <p:txBody>
          <a:bodyPr wrap="square" rtlCol="0">
            <a:spAutoFit/>
          </a:bodyPr>
          <a:lstStyle/>
          <a:p>
            <a:r>
              <a:rPr lang="fr-CA" dirty="0"/>
              <a:t>Vous pouvez aussi inscrire le changement en entrant le montant modifié ou le nouveau pourcentage</a:t>
            </a:r>
          </a:p>
        </p:txBody>
      </p:sp>
      <p:cxnSp>
        <p:nvCxnSpPr>
          <p:cNvPr id="14" name="Straight Arrow Connector 13"/>
          <p:cNvCxnSpPr>
            <a:cxnSpLocks/>
            <a:stCxn id="13" idx="3"/>
          </p:cNvCxnSpPr>
          <p:nvPr>
            <p:custDataLst>
              <p:tags r:id="rId9"/>
            </p:custDataLst>
          </p:nvPr>
        </p:nvCxnSpPr>
        <p:spPr>
          <a:xfrm flipV="1">
            <a:off x="3029694" y="3423430"/>
            <a:ext cx="2062187" cy="360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3" idx="3"/>
          </p:cNvCxnSpPr>
          <p:nvPr>
            <p:custDataLst>
              <p:tags r:id="rId10"/>
            </p:custDataLst>
          </p:nvPr>
        </p:nvCxnSpPr>
        <p:spPr>
          <a:xfrm>
            <a:off x="3029694" y="3783683"/>
            <a:ext cx="1974299" cy="228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11"/>
            </p:custDataLst>
          </p:nvPr>
        </p:nvSpPr>
        <p:spPr>
          <a:xfrm>
            <a:off x="171427" y="4590479"/>
            <a:ext cx="2895555" cy="923330"/>
          </a:xfrm>
          <a:prstGeom prst="rect">
            <a:avLst/>
          </a:prstGeom>
          <a:noFill/>
        </p:spPr>
        <p:txBody>
          <a:bodyPr wrap="square" rtlCol="0">
            <a:spAutoFit/>
          </a:bodyPr>
          <a:lstStyle/>
          <a:p>
            <a:r>
              <a:rPr lang="fr-CA" dirty="0"/>
              <a:t>Assurez-vous d’entrer la fréquence correctement</a:t>
            </a:r>
          </a:p>
        </p:txBody>
      </p:sp>
      <p:cxnSp>
        <p:nvCxnSpPr>
          <p:cNvPr id="19" name="Straight Arrow Connector 18"/>
          <p:cNvCxnSpPr>
            <a:cxnSpLocks/>
          </p:cNvCxnSpPr>
          <p:nvPr>
            <p:custDataLst>
              <p:tags r:id="rId12"/>
            </p:custDataLst>
          </p:nvPr>
        </p:nvCxnSpPr>
        <p:spPr>
          <a:xfrm>
            <a:off x="2854409" y="5088456"/>
            <a:ext cx="21500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3"/>
            </p:custDataLst>
          </p:nvPr>
        </p:nvSpPr>
        <p:spPr>
          <a:xfrm>
            <a:off x="10587440" y="1777577"/>
            <a:ext cx="1649135" cy="646331"/>
          </a:xfrm>
          <a:prstGeom prst="rect">
            <a:avLst/>
          </a:prstGeom>
          <a:noFill/>
        </p:spPr>
        <p:txBody>
          <a:bodyPr wrap="square" rtlCol="0">
            <a:spAutoFit/>
          </a:bodyPr>
          <a:lstStyle/>
          <a:p>
            <a:r>
              <a:rPr lang="fr-CA"/>
              <a:t>Cliquez sur </a:t>
            </a:r>
            <a:r>
              <a:rPr lang="fr-CA" b="1"/>
              <a:t>Save</a:t>
            </a:r>
            <a:r>
              <a:rPr lang="fr-CA"/>
              <a:t> à la fin</a:t>
            </a:r>
          </a:p>
        </p:txBody>
      </p:sp>
      <p:cxnSp>
        <p:nvCxnSpPr>
          <p:cNvPr id="21" name="Straight Arrow Connector 20"/>
          <p:cNvCxnSpPr>
            <a:cxnSpLocks/>
          </p:cNvCxnSpPr>
          <p:nvPr>
            <p:custDataLst>
              <p:tags r:id="rId14"/>
            </p:custDataLst>
          </p:nvPr>
        </p:nvCxnSpPr>
        <p:spPr>
          <a:xfrm flipH="1" flipV="1">
            <a:off x="10391232" y="1676911"/>
            <a:ext cx="285006" cy="16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603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9"/>
</p:tagLst>
</file>

<file path=ppt/tags/tag113.xml><?xml version="1.0" encoding="utf-8"?>
<p:tagLst xmlns:a="http://schemas.openxmlformats.org/drawingml/2006/main" xmlns:r="http://schemas.openxmlformats.org/officeDocument/2006/relationships" xmlns:p="http://schemas.openxmlformats.org/presentationml/2006/main">
  <p:tag name="NUM" val="10"/>
</p:tagLst>
</file>

<file path=ppt/tags/tag114.xml><?xml version="1.0" encoding="utf-8"?>
<p:tagLst xmlns:a="http://schemas.openxmlformats.org/drawingml/2006/main" xmlns:r="http://schemas.openxmlformats.org/officeDocument/2006/relationships" xmlns:p="http://schemas.openxmlformats.org/presentationml/2006/main">
  <p:tag name="NUM" val="11"/>
</p:tagLst>
</file>

<file path=ppt/tags/tag115.xml><?xml version="1.0" encoding="utf-8"?>
<p:tagLst xmlns:a="http://schemas.openxmlformats.org/drawingml/2006/main" xmlns:r="http://schemas.openxmlformats.org/officeDocument/2006/relationships" xmlns:p="http://schemas.openxmlformats.org/presentationml/2006/main">
  <p:tag name="NUM" val="12"/>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9"/>
</p:tagLst>
</file>

<file path=ppt/tags/tag131.xml><?xml version="1.0" encoding="utf-8"?>
<p:tagLst xmlns:a="http://schemas.openxmlformats.org/drawingml/2006/main" xmlns:r="http://schemas.openxmlformats.org/officeDocument/2006/relationships" xmlns:p="http://schemas.openxmlformats.org/presentationml/2006/main">
  <p:tag name="NUM" val="10"/>
</p:tagLst>
</file>

<file path=ppt/tags/tag132.xml><?xml version="1.0" encoding="utf-8"?>
<p:tagLst xmlns:a="http://schemas.openxmlformats.org/drawingml/2006/main" xmlns:r="http://schemas.openxmlformats.org/officeDocument/2006/relationships" xmlns:p="http://schemas.openxmlformats.org/presentationml/2006/main">
  <p:tag name="NUM" val="11"/>
</p:tagLst>
</file>

<file path=ppt/tags/tag133.xml><?xml version="1.0" encoding="utf-8"?>
<p:tagLst xmlns:a="http://schemas.openxmlformats.org/drawingml/2006/main" xmlns:r="http://schemas.openxmlformats.org/officeDocument/2006/relationships" xmlns:p="http://schemas.openxmlformats.org/presentationml/2006/main">
  <p:tag name="NUM" val="12"/>
</p:tagLst>
</file>

<file path=ppt/tags/tag134.xml><?xml version="1.0" encoding="utf-8"?>
<p:tagLst xmlns:a="http://schemas.openxmlformats.org/drawingml/2006/main" xmlns:r="http://schemas.openxmlformats.org/officeDocument/2006/relationships" xmlns:p="http://schemas.openxmlformats.org/presentationml/2006/main">
  <p:tag name="NUM" val="13"/>
</p:tagLst>
</file>

<file path=ppt/tags/tag135.xml><?xml version="1.0" encoding="utf-8"?>
<p:tagLst xmlns:a="http://schemas.openxmlformats.org/drawingml/2006/main" xmlns:r="http://schemas.openxmlformats.org/officeDocument/2006/relationships" xmlns:p="http://schemas.openxmlformats.org/presentationml/2006/main">
  <p:tag name="NUM" val="14"/>
</p:tagLst>
</file>

<file path=ppt/tags/tag136.xml><?xml version="1.0" encoding="utf-8"?>
<p:tagLst xmlns:a="http://schemas.openxmlformats.org/drawingml/2006/main" xmlns:r="http://schemas.openxmlformats.org/officeDocument/2006/relationships" xmlns:p="http://schemas.openxmlformats.org/presentationml/2006/main">
  <p:tag name="NUM" val="15"/>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8"/>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7"/>
</p:tagLst>
</file>

<file path=ppt/tags/tag152.xml><?xml version="1.0" encoding="utf-8"?>
<p:tagLst xmlns:a="http://schemas.openxmlformats.org/drawingml/2006/main" xmlns:r="http://schemas.openxmlformats.org/officeDocument/2006/relationships" xmlns:p="http://schemas.openxmlformats.org/presentationml/2006/main">
  <p:tag name="NUM" val="8"/>
</p:tagLst>
</file>

<file path=ppt/tags/tag153.xml><?xml version="1.0" encoding="utf-8"?>
<p:tagLst xmlns:a="http://schemas.openxmlformats.org/drawingml/2006/main" xmlns:r="http://schemas.openxmlformats.org/officeDocument/2006/relationships" xmlns:p="http://schemas.openxmlformats.org/presentationml/2006/main">
  <p:tag name="NUM" val="9"/>
</p:tagLst>
</file>

<file path=ppt/tags/tag154.xml><?xml version="1.0" encoding="utf-8"?>
<p:tagLst xmlns:a="http://schemas.openxmlformats.org/drawingml/2006/main" xmlns:r="http://schemas.openxmlformats.org/officeDocument/2006/relationships" xmlns:p="http://schemas.openxmlformats.org/presentationml/2006/main">
  <p:tag name="NUM" val="10"/>
</p:tagLst>
</file>

<file path=ppt/tags/tag155.xml><?xml version="1.0" encoding="utf-8"?>
<p:tagLst xmlns:a="http://schemas.openxmlformats.org/drawingml/2006/main" xmlns:r="http://schemas.openxmlformats.org/officeDocument/2006/relationships" xmlns:p="http://schemas.openxmlformats.org/presentationml/2006/main">
  <p:tag name="NUM" val="11"/>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7"/>
</p:tagLst>
</file>

<file path=ppt/tags/tag163.xml><?xml version="1.0" encoding="utf-8"?>
<p:tagLst xmlns:a="http://schemas.openxmlformats.org/drawingml/2006/main" xmlns:r="http://schemas.openxmlformats.org/officeDocument/2006/relationships" xmlns:p="http://schemas.openxmlformats.org/presentationml/2006/main">
  <p:tag name="NUM" val="8"/>
</p:tagLst>
</file>

<file path=ppt/tags/tag164.xml><?xml version="1.0" encoding="utf-8"?>
<p:tagLst xmlns:a="http://schemas.openxmlformats.org/drawingml/2006/main" xmlns:r="http://schemas.openxmlformats.org/officeDocument/2006/relationships" xmlns:p="http://schemas.openxmlformats.org/presentationml/2006/main">
  <p:tag name="NUM" val="9"/>
</p:tagLst>
</file>

<file path=ppt/tags/tag165.xml><?xml version="1.0" encoding="utf-8"?>
<p:tagLst xmlns:a="http://schemas.openxmlformats.org/drawingml/2006/main" xmlns:r="http://schemas.openxmlformats.org/officeDocument/2006/relationships" xmlns:p="http://schemas.openxmlformats.org/presentationml/2006/main">
  <p:tag name="NUM" val="10"/>
</p:tagLst>
</file>

<file path=ppt/tags/tag166.xml><?xml version="1.0" encoding="utf-8"?>
<p:tagLst xmlns:a="http://schemas.openxmlformats.org/drawingml/2006/main" xmlns:r="http://schemas.openxmlformats.org/officeDocument/2006/relationships" xmlns:p="http://schemas.openxmlformats.org/presentationml/2006/main">
  <p:tag name="NUM" val="11"/>
</p:tagLst>
</file>

<file path=ppt/tags/tag167.xml><?xml version="1.0" encoding="utf-8"?>
<p:tagLst xmlns:a="http://schemas.openxmlformats.org/drawingml/2006/main" xmlns:r="http://schemas.openxmlformats.org/officeDocument/2006/relationships" xmlns:p="http://schemas.openxmlformats.org/presentationml/2006/main">
  <p:tag name="NUM" val="12"/>
</p:tagLst>
</file>

<file path=ppt/tags/tag168.xml><?xml version="1.0" encoding="utf-8"?>
<p:tagLst xmlns:a="http://schemas.openxmlformats.org/drawingml/2006/main" xmlns:r="http://schemas.openxmlformats.org/officeDocument/2006/relationships" xmlns:p="http://schemas.openxmlformats.org/presentationml/2006/main">
  <p:tag name="NUM" val="13"/>
</p:tagLst>
</file>

<file path=ppt/tags/tag169.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6"/>
</p:tagLst>
</file>

<file path=ppt/tags/tag176.xml><?xml version="1.0" encoding="utf-8"?>
<p:tagLst xmlns:a="http://schemas.openxmlformats.org/drawingml/2006/main" xmlns:r="http://schemas.openxmlformats.org/officeDocument/2006/relationships" xmlns:p="http://schemas.openxmlformats.org/presentationml/2006/main">
  <p:tag name="NUM" val="7"/>
</p:tagLst>
</file>

<file path=ppt/tags/tag177.xml><?xml version="1.0" encoding="utf-8"?>
<p:tagLst xmlns:a="http://schemas.openxmlformats.org/drawingml/2006/main" xmlns:r="http://schemas.openxmlformats.org/officeDocument/2006/relationships" xmlns:p="http://schemas.openxmlformats.org/presentationml/2006/main">
  <p:tag name="NUM" val="8"/>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8"/>
</p:tagLst>
</file>

<file path=ppt/tags/tag191.xml><?xml version="1.0" encoding="utf-8"?>
<p:tagLst xmlns:a="http://schemas.openxmlformats.org/drawingml/2006/main" xmlns:r="http://schemas.openxmlformats.org/officeDocument/2006/relationships" xmlns:p="http://schemas.openxmlformats.org/presentationml/2006/main">
  <p:tag name="NUM" val="9"/>
</p:tagLst>
</file>

<file path=ppt/tags/tag192.xml><?xml version="1.0" encoding="utf-8"?>
<p:tagLst xmlns:a="http://schemas.openxmlformats.org/drawingml/2006/main" xmlns:r="http://schemas.openxmlformats.org/officeDocument/2006/relationships" xmlns:p="http://schemas.openxmlformats.org/presentationml/2006/main">
  <p:tag name="NUM" val="10"/>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00.xml><?xml version="1.0" encoding="utf-8"?>
<p:tagLst xmlns:a="http://schemas.openxmlformats.org/drawingml/2006/main" xmlns:r="http://schemas.openxmlformats.org/officeDocument/2006/relationships" xmlns:p="http://schemas.openxmlformats.org/presentationml/2006/main">
  <p:tag name="NUM" val="8"/>
</p:tagLst>
</file>

<file path=ppt/tags/tag201.xml><?xml version="1.0" encoding="utf-8"?>
<p:tagLst xmlns:a="http://schemas.openxmlformats.org/drawingml/2006/main" xmlns:r="http://schemas.openxmlformats.org/officeDocument/2006/relationships" xmlns:p="http://schemas.openxmlformats.org/presentationml/2006/main">
  <p:tag name="NUM" val="9"/>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6"/>
</p:tagLst>
</file>

<file path=ppt/tags/tag208.xml><?xml version="1.0" encoding="utf-8"?>
<p:tagLst xmlns:a="http://schemas.openxmlformats.org/drawingml/2006/main" xmlns:r="http://schemas.openxmlformats.org/officeDocument/2006/relationships" xmlns:p="http://schemas.openxmlformats.org/presentationml/2006/main">
  <p:tag name="NUM" val="7"/>
</p:tagLst>
</file>

<file path=ppt/tags/tag209.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9"/>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5"/>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7"/>
</p:tagLst>
</file>

<file path=ppt/tags/tag224.xml><?xml version="1.0" encoding="utf-8"?>
<p:tagLst xmlns:a="http://schemas.openxmlformats.org/drawingml/2006/main" xmlns:r="http://schemas.openxmlformats.org/officeDocument/2006/relationships" xmlns:p="http://schemas.openxmlformats.org/presentationml/2006/main">
  <p:tag name="NUM" val="8"/>
</p:tagLst>
</file>

<file path=ppt/tags/tag225.xml><?xml version="1.0" encoding="utf-8"?>
<p:tagLst xmlns:a="http://schemas.openxmlformats.org/drawingml/2006/main" xmlns:r="http://schemas.openxmlformats.org/officeDocument/2006/relationships" xmlns:p="http://schemas.openxmlformats.org/presentationml/2006/main">
  <p:tag name="NUM" val="9"/>
</p:tagLst>
</file>

<file path=ppt/tags/tag226.xml><?xml version="1.0" encoding="utf-8"?>
<p:tagLst xmlns:a="http://schemas.openxmlformats.org/drawingml/2006/main" xmlns:r="http://schemas.openxmlformats.org/officeDocument/2006/relationships" xmlns:p="http://schemas.openxmlformats.org/presentationml/2006/main">
  <p:tag name="NUM" val="10"/>
</p:tagLst>
</file>

<file path=ppt/tags/tag227.xml><?xml version="1.0" encoding="utf-8"?>
<p:tagLst xmlns:a="http://schemas.openxmlformats.org/drawingml/2006/main" xmlns:r="http://schemas.openxmlformats.org/officeDocument/2006/relationships" xmlns:p="http://schemas.openxmlformats.org/presentationml/2006/main">
  <p:tag name="NUM" val="11"/>
</p:tagLst>
</file>

<file path=ppt/tags/tag228.xml><?xml version="1.0" encoding="utf-8"?>
<p:tagLst xmlns:a="http://schemas.openxmlformats.org/drawingml/2006/main" xmlns:r="http://schemas.openxmlformats.org/officeDocument/2006/relationships" xmlns:p="http://schemas.openxmlformats.org/presentationml/2006/main">
  <p:tag name="NUM" val="12"/>
</p:tagLst>
</file>

<file path=ppt/tags/tag229.xml><?xml version="1.0" encoding="utf-8"?>
<p:tagLst xmlns:a="http://schemas.openxmlformats.org/drawingml/2006/main" xmlns:r="http://schemas.openxmlformats.org/officeDocument/2006/relationships" xmlns:p="http://schemas.openxmlformats.org/presentationml/2006/main">
  <p:tag name="NUM" val="1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14"/>
</p:tagLst>
</file>

<file path=ppt/tags/tag231.xml><?xml version="1.0" encoding="utf-8"?>
<p:tagLst xmlns:a="http://schemas.openxmlformats.org/drawingml/2006/main" xmlns:r="http://schemas.openxmlformats.org/officeDocument/2006/relationships" xmlns:p="http://schemas.openxmlformats.org/presentationml/2006/main">
  <p:tag name="NUM" val="15"/>
</p:tagLst>
</file>

<file path=ppt/tags/tag232.xml><?xml version="1.0" encoding="utf-8"?>
<p:tagLst xmlns:a="http://schemas.openxmlformats.org/drawingml/2006/main" xmlns:r="http://schemas.openxmlformats.org/officeDocument/2006/relationships" xmlns:p="http://schemas.openxmlformats.org/presentationml/2006/main">
  <p:tag name="NUM" val="16"/>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4"/>
</p:tagLst>
</file>

<file path=ppt/tags/tag237.xml><?xml version="1.0" encoding="utf-8"?>
<p:tagLst xmlns:a="http://schemas.openxmlformats.org/drawingml/2006/main" xmlns:r="http://schemas.openxmlformats.org/officeDocument/2006/relationships" xmlns:p="http://schemas.openxmlformats.org/presentationml/2006/main">
  <p:tag name="NUM" val="5"/>
</p:tagLst>
</file>

<file path=ppt/tags/tag238.xml><?xml version="1.0" encoding="utf-8"?>
<p:tagLst xmlns:a="http://schemas.openxmlformats.org/drawingml/2006/main" xmlns:r="http://schemas.openxmlformats.org/officeDocument/2006/relationships" xmlns:p="http://schemas.openxmlformats.org/presentationml/2006/main">
  <p:tag name="NUM" val="6"/>
</p:tagLst>
</file>

<file path=ppt/tags/tag239.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40.xml><?xml version="1.0" encoding="utf-8"?>
<p:tagLst xmlns:a="http://schemas.openxmlformats.org/drawingml/2006/main" xmlns:r="http://schemas.openxmlformats.org/officeDocument/2006/relationships" xmlns:p="http://schemas.openxmlformats.org/presentationml/2006/main">
  <p:tag name="NUM" val="8"/>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4"/>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13"/>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1"/>
</p:tagLst>
</file>

<file path=ppt/tags/tag93.xml><?xml version="1.0" encoding="utf-8"?>
<p:tagLst xmlns:a="http://schemas.openxmlformats.org/drawingml/2006/main" xmlns:r="http://schemas.openxmlformats.org/officeDocument/2006/relationships" xmlns:p="http://schemas.openxmlformats.org/presentationml/2006/main">
  <p:tag name="NUM" val="12"/>
</p:tagLst>
</file>

<file path=ppt/tags/tag94.xml><?xml version="1.0" encoding="utf-8"?>
<p:tagLst xmlns:a="http://schemas.openxmlformats.org/drawingml/2006/main" xmlns:r="http://schemas.openxmlformats.org/officeDocument/2006/relationships" xmlns:p="http://schemas.openxmlformats.org/presentationml/2006/main">
  <p:tag name="NUM" val="13"/>
</p:tagLst>
</file>

<file path=ppt/tags/tag95.xml><?xml version="1.0" encoding="utf-8"?>
<p:tagLst xmlns:a="http://schemas.openxmlformats.org/drawingml/2006/main" xmlns:r="http://schemas.openxmlformats.org/officeDocument/2006/relationships" xmlns:p="http://schemas.openxmlformats.org/presentationml/2006/main">
  <p:tag name="NUM" val="1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35037</TotalTime>
  <Words>2096</Words>
  <Application>Microsoft Office PowerPoint</Application>
  <PresentationFormat>Grand écran</PresentationFormat>
  <Paragraphs>202</Paragraphs>
  <Slides>30</Slides>
  <Notes>23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Century Gothic</vt:lpstr>
      <vt:lpstr>Times New Roman</vt:lpstr>
      <vt:lpstr>Mesh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Wade</dc:creator>
  <cp:lastModifiedBy>Teasdale Valérie</cp:lastModifiedBy>
  <cp:revision>353</cp:revision>
  <dcterms:created xsi:type="dcterms:W3CDTF">2017-02-26T15:04:09Z</dcterms:created>
  <dcterms:modified xsi:type="dcterms:W3CDTF">2017-11-30T20:36:25Z</dcterms:modified>
</cp:coreProperties>
</file>